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60" r:id="rId4"/>
    <p:sldId id="257" r:id="rId5"/>
    <p:sldId id="258" r:id="rId6"/>
    <p:sldId id="261" r:id="rId7"/>
    <p:sldId id="262" r:id="rId8"/>
    <p:sldId id="263" r:id="rId9"/>
    <p:sldId id="264" r:id="rId10"/>
    <p:sldId id="267" r:id="rId11"/>
    <p:sldId id="265" r:id="rId12"/>
    <p:sldId id="268" r:id="rId13"/>
    <p:sldId id="266" r:id="rId14"/>
    <p:sldId id="269" r:id="rId15"/>
    <p:sldId id="270" r:id="rId16"/>
    <p:sldId id="271" r:id="rId17"/>
    <p:sldId id="272" r:id="rId18"/>
    <p:sldId id="278" r:id="rId19"/>
    <p:sldId id="279" r:id="rId20"/>
    <p:sldId id="273" r:id="rId21"/>
    <p:sldId id="274" r:id="rId22"/>
    <p:sldId id="275" r:id="rId23"/>
    <p:sldId id="276" r:id="rId24"/>
    <p:sldId id="277"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2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C3CCB-646F-4D23-9717-6E37BE18A848}" type="datetimeFigureOut">
              <a:rPr lang="pl-PL" smtClean="0"/>
              <a:t>14.01.2026</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E4A09-4BCD-4D77-9CE4-BA9556E4D21F}"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50BE4A09-4BCD-4D77-9CE4-BA9556E4D21F}" type="slidenum">
              <a:rPr lang="pl-PL" smtClean="0"/>
              <a:t>21</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EB85FC4-EB3B-D6B7-181D-64AED9C2305A}"/>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AC1E1B46-B652-F4E0-2164-A3CE1216D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7D71C902-40D6-246F-3D48-31604D0ABB09}"/>
              </a:ext>
            </a:extLst>
          </p:cNvPr>
          <p:cNvSpPr>
            <a:spLocks noGrp="1"/>
          </p:cNvSpPr>
          <p:nvPr>
            <p:ph type="dt" sz="half" idx="10"/>
          </p:nvPr>
        </p:nvSpPr>
        <p:spPr/>
        <p:txBody>
          <a:bodyPr/>
          <a:lstStyle/>
          <a:p>
            <a:fld id="{67C5E609-7609-4F27-9C36-C0923E25FCB9}" type="datetimeFigureOut">
              <a:rPr lang="pl-PL" smtClean="0"/>
              <a:pPr/>
              <a:t>14.01.2026</a:t>
            </a:fld>
            <a:endParaRPr lang="pl-PL"/>
          </a:p>
        </p:txBody>
      </p:sp>
      <p:sp>
        <p:nvSpPr>
          <p:cNvPr id="5" name="Symbol zastępczy stopki 4">
            <a:extLst>
              <a:ext uri="{FF2B5EF4-FFF2-40B4-BE49-F238E27FC236}">
                <a16:creationId xmlns:a16="http://schemas.microsoft.com/office/drawing/2014/main" xmlns="" id="{7BE9EDAB-C49C-CFAF-D6A6-83E2E77A164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1CB2269C-273B-79CB-F1AF-27A0C55833F3}"/>
              </a:ext>
            </a:extLst>
          </p:cNvPr>
          <p:cNvSpPr>
            <a:spLocks noGrp="1"/>
          </p:cNvSpPr>
          <p:nvPr>
            <p:ph type="sldNum" sz="quarter" idx="12"/>
          </p:nvPr>
        </p:nvSpPr>
        <p:spPr/>
        <p:txBody>
          <a:bodyPr/>
          <a:lstStyle/>
          <a:p>
            <a:fld id="{CBC54673-A70A-426E-BB02-5ACD251D65F3}" type="slidenum">
              <a:rPr lang="pl-PL" smtClean="0"/>
              <a:pPr/>
              <a:t>‹#›</a:t>
            </a:fld>
            <a:endParaRPr lang="pl-PL"/>
          </a:p>
        </p:txBody>
      </p:sp>
    </p:spTree>
    <p:extLst>
      <p:ext uri="{BB962C8B-B14F-4D97-AF65-F5344CB8AC3E}">
        <p14:creationId xmlns:p14="http://schemas.microsoft.com/office/powerpoint/2010/main" xmlns="" val="154984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B24B75E-A2B4-51EC-DB12-92B49A8DBB99}"/>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E0C6C454-6A71-32A8-0CA8-736C3D7A98DE}"/>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CB1984B2-34AE-3DF3-2AB0-BB9327DEE182}"/>
              </a:ext>
            </a:extLst>
          </p:cNvPr>
          <p:cNvSpPr>
            <a:spLocks noGrp="1"/>
          </p:cNvSpPr>
          <p:nvPr>
            <p:ph type="dt" sz="half" idx="10"/>
          </p:nvPr>
        </p:nvSpPr>
        <p:spPr/>
        <p:txBody>
          <a:bodyPr/>
          <a:lstStyle/>
          <a:p>
            <a:fld id="{67C5E609-7609-4F27-9C36-C0923E25FCB9}" type="datetimeFigureOut">
              <a:rPr lang="pl-PL" smtClean="0"/>
              <a:pPr/>
              <a:t>14.01.2026</a:t>
            </a:fld>
            <a:endParaRPr lang="pl-PL"/>
          </a:p>
        </p:txBody>
      </p:sp>
      <p:sp>
        <p:nvSpPr>
          <p:cNvPr id="5" name="Symbol zastępczy stopki 4">
            <a:extLst>
              <a:ext uri="{FF2B5EF4-FFF2-40B4-BE49-F238E27FC236}">
                <a16:creationId xmlns:a16="http://schemas.microsoft.com/office/drawing/2014/main" xmlns="" id="{E13876C2-458E-6DF8-8872-7E2B0476DF3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685598AE-8EED-12BE-6F3C-961D9D3571B0}"/>
              </a:ext>
            </a:extLst>
          </p:cNvPr>
          <p:cNvSpPr>
            <a:spLocks noGrp="1"/>
          </p:cNvSpPr>
          <p:nvPr>
            <p:ph type="sldNum" sz="quarter" idx="12"/>
          </p:nvPr>
        </p:nvSpPr>
        <p:spPr/>
        <p:txBody>
          <a:bodyPr/>
          <a:lstStyle/>
          <a:p>
            <a:fld id="{CBC54673-A70A-426E-BB02-5ACD251D65F3}" type="slidenum">
              <a:rPr lang="pl-PL" smtClean="0"/>
              <a:pPr/>
              <a:t>‹#›</a:t>
            </a:fld>
            <a:endParaRPr lang="pl-PL"/>
          </a:p>
        </p:txBody>
      </p:sp>
    </p:spTree>
    <p:extLst>
      <p:ext uri="{BB962C8B-B14F-4D97-AF65-F5344CB8AC3E}">
        <p14:creationId xmlns:p14="http://schemas.microsoft.com/office/powerpoint/2010/main" xmlns="" val="136250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8A8A57FC-3467-ABE6-4F30-6C0E3557D0C3}"/>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E0DC6FA2-55F5-8EA5-2197-0F6817B3FDFE}"/>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AA5D88F9-4385-04F3-3153-0B12E10C7285}"/>
              </a:ext>
            </a:extLst>
          </p:cNvPr>
          <p:cNvSpPr>
            <a:spLocks noGrp="1"/>
          </p:cNvSpPr>
          <p:nvPr>
            <p:ph type="dt" sz="half" idx="10"/>
          </p:nvPr>
        </p:nvSpPr>
        <p:spPr/>
        <p:txBody>
          <a:bodyPr/>
          <a:lstStyle/>
          <a:p>
            <a:fld id="{67C5E609-7609-4F27-9C36-C0923E25FCB9}" type="datetimeFigureOut">
              <a:rPr lang="pl-PL" smtClean="0"/>
              <a:pPr/>
              <a:t>14.01.2026</a:t>
            </a:fld>
            <a:endParaRPr lang="pl-PL"/>
          </a:p>
        </p:txBody>
      </p:sp>
      <p:sp>
        <p:nvSpPr>
          <p:cNvPr id="5" name="Symbol zastępczy stopki 4">
            <a:extLst>
              <a:ext uri="{FF2B5EF4-FFF2-40B4-BE49-F238E27FC236}">
                <a16:creationId xmlns:a16="http://schemas.microsoft.com/office/drawing/2014/main" xmlns="" id="{45DE8E0B-DA80-E89D-CBB2-C2B47226346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D54F5306-E177-2EC0-F703-BFA1394A05D9}"/>
              </a:ext>
            </a:extLst>
          </p:cNvPr>
          <p:cNvSpPr>
            <a:spLocks noGrp="1"/>
          </p:cNvSpPr>
          <p:nvPr>
            <p:ph type="sldNum" sz="quarter" idx="12"/>
          </p:nvPr>
        </p:nvSpPr>
        <p:spPr/>
        <p:txBody>
          <a:bodyPr/>
          <a:lstStyle/>
          <a:p>
            <a:fld id="{CBC54673-A70A-426E-BB02-5ACD251D65F3}" type="slidenum">
              <a:rPr lang="pl-PL" smtClean="0"/>
              <a:pPr/>
              <a:t>‹#›</a:t>
            </a:fld>
            <a:endParaRPr lang="pl-PL"/>
          </a:p>
        </p:txBody>
      </p:sp>
    </p:spTree>
    <p:extLst>
      <p:ext uri="{BB962C8B-B14F-4D97-AF65-F5344CB8AC3E}">
        <p14:creationId xmlns:p14="http://schemas.microsoft.com/office/powerpoint/2010/main" xmlns="" val="52669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BDCC258-9BA7-02A0-14EC-4BFB512EC0D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87B312B5-DD83-ABDD-9EBA-436C57E6A0E1}"/>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449CFD08-23FE-3C07-00E5-0BE96D3B027B}"/>
              </a:ext>
            </a:extLst>
          </p:cNvPr>
          <p:cNvSpPr>
            <a:spLocks noGrp="1"/>
          </p:cNvSpPr>
          <p:nvPr>
            <p:ph type="dt" sz="half" idx="10"/>
          </p:nvPr>
        </p:nvSpPr>
        <p:spPr/>
        <p:txBody>
          <a:bodyPr/>
          <a:lstStyle/>
          <a:p>
            <a:fld id="{67C5E609-7609-4F27-9C36-C0923E25FCB9}" type="datetimeFigureOut">
              <a:rPr lang="pl-PL" smtClean="0"/>
              <a:pPr/>
              <a:t>14.01.2026</a:t>
            </a:fld>
            <a:endParaRPr lang="pl-PL"/>
          </a:p>
        </p:txBody>
      </p:sp>
      <p:sp>
        <p:nvSpPr>
          <p:cNvPr id="5" name="Symbol zastępczy stopki 4">
            <a:extLst>
              <a:ext uri="{FF2B5EF4-FFF2-40B4-BE49-F238E27FC236}">
                <a16:creationId xmlns:a16="http://schemas.microsoft.com/office/drawing/2014/main" xmlns="" id="{4DFE9A21-FC23-21EC-C185-CAA8F7D24FE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2E04185C-E1F0-6DE1-8282-BC49A4EDE26A}"/>
              </a:ext>
            </a:extLst>
          </p:cNvPr>
          <p:cNvSpPr>
            <a:spLocks noGrp="1"/>
          </p:cNvSpPr>
          <p:nvPr>
            <p:ph type="sldNum" sz="quarter" idx="12"/>
          </p:nvPr>
        </p:nvSpPr>
        <p:spPr/>
        <p:txBody>
          <a:bodyPr/>
          <a:lstStyle/>
          <a:p>
            <a:fld id="{CBC54673-A70A-426E-BB02-5ACD251D65F3}" type="slidenum">
              <a:rPr lang="pl-PL" smtClean="0"/>
              <a:pPr/>
              <a:t>‹#›</a:t>
            </a:fld>
            <a:endParaRPr lang="pl-PL"/>
          </a:p>
        </p:txBody>
      </p:sp>
    </p:spTree>
    <p:extLst>
      <p:ext uri="{BB962C8B-B14F-4D97-AF65-F5344CB8AC3E}">
        <p14:creationId xmlns:p14="http://schemas.microsoft.com/office/powerpoint/2010/main" xmlns="" val="113944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0618A98-E2C0-3B5D-8665-0EE8437953B0}"/>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A46C8D0B-B505-82A2-1C03-45DC5FA133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ADBCA144-6B61-8DAC-17F3-E19CFFB6AE47}"/>
              </a:ext>
            </a:extLst>
          </p:cNvPr>
          <p:cNvSpPr>
            <a:spLocks noGrp="1"/>
          </p:cNvSpPr>
          <p:nvPr>
            <p:ph type="dt" sz="half" idx="10"/>
          </p:nvPr>
        </p:nvSpPr>
        <p:spPr/>
        <p:txBody>
          <a:bodyPr/>
          <a:lstStyle/>
          <a:p>
            <a:fld id="{67C5E609-7609-4F27-9C36-C0923E25FCB9}" type="datetimeFigureOut">
              <a:rPr lang="pl-PL" smtClean="0"/>
              <a:pPr/>
              <a:t>14.01.2026</a:t>
            </a:fld>
            <a:endParaRPr lang="pl-PL"/>
          </a:p>
        </p:txBody>
      </p:sp>
      <p:sp>
        <p:nvSpPr>
          <p:cNvPr id="5" name="Symbol zastępczy stopki 4">
            <a:extLst>
              <a:ext uri="{FF2B5EF4-FFF2-40B4-BE49-F238E27FC236}">
                <a16:creationId xmlns:a16="http://schemas.microsoft.com/office/drawing/2014/main" xmlns="" id="{8E4F9B5A-2300-775D-3E7A-36C29E7F8BD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B1260406-220D-87B3-562F-E680D9298ADC}"/>
              </a:ext>
            </a:extLst>
          </p:cNvPr>
          <p:cNvSpPr>
            <a:spLocks noGrp="1"/>
          </p:cNvSpPr>
          <p:nvPr>
            <p:ph type="sldNum" sz="quarter" idx="12"/>
          </p:nvPr>
        </p:nvSpPr>
        <p:spPr/>
        <p:txBody>
          <a:bodyPr/>
          <a:lstStyle/>
          <a:p>
            <a:fld id="{CBC54673-A70A-426E-BB02-5ACD251D65F3}" type="slidenum">
              <a:rPr lang="pl-PL" smtClean="0"/>
              <a:pPr/>
              <a:t>‹#›</a:t>
            </a:fld>
            <a:endParaRPr lang="pl-PL"/>
          </a:p>
        </p:txBody>
      </p:sp>
    </p:spTree>
    <p:extLst>
      <p:ext uri="{BB962C8B-B14F-4D97-AF65-F5344CB8AC3E}">
        <p14:creationId xmlns:p14="http://schemas.microsoft.com/office/powerpoint/2010/main" xmlns="" val="625657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29C8596-FC22-94D1-C85E-7937BBDD51C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810F1247-186E-29CF-FC26-2457C4B540D4}"/>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D7AC516B-4D23-8149-667B-A9DBA3720C8B}"/>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15F86952-EA97-E25E-6139-FB39E9424622}"/>
              </a:ext>
            </a:extLst>
          </p:cNvPr>
          <p:cNvSpPr>
            <a:spLocks noGrp="1"/>
          </p:cNvSpPr>
          <p:nvPr>
            <p:ph type="dt" sz="half" idx="10"/>
          </p:nvPr>
        </p:nvSpPr>
        <p:spPr/>
        <p:txBody>
          <a:bodyPr/>
          <a:lstStyle/>
          <a:p>
            <a:fld id="{67C5E609-7609-4F27-9C36-C0923E25FCB9}" type="datetimeFigureOut">
              <a:rPr lang="pl-PL" smtClean="0"/>
              <a:pPr/>
              <a:t>14.01.2026</a:t>
            </a:fld>
            <a:endParaRPr lang="pl-PL"/>
          </a:p>
        </p:txBody>
      </p:sp>
      <p:sp>
        <p:nvSpPr>
          <p:cNvPr id="6" name="Symbol zastępczy stopki 5">
            <a:extLst>
              <a:ext uri="{FF2B5EF4-FFF2-40B4-BE49-F238E27FC236}">
                <a16:creationId xmlns:a16="http://schemas.microsoft.com/office/drawing/2014/main" xmlns="" id="{1F829A93-D9A3-468D-A162-E3A89F0CD1F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64ACC6A2-165E-AE34-51A1-1148F81660FD}"/>
              </a:ext>
            </a:extLst>
          </p:cNvPr>
          <p:cNvSpPr>
            <a:spLocks noGrp="1"/>
          </p:cNvSpPr>
          <p:nvPr>
            <p:ph type="sldNum" sz="quarter" idx="12"/>
          </p:nvPr>
        </p:nvSpPr>
        <p:spPr/>
        <p:txBody>
          <a:bodyPr/>
          <a:lstStyle/>
          <a:p>
            <a:fld id="{CBC54673-A70A-426E-BB02-5ACD251D65F3}" type="slidenum">
              <a:rPr lang="pl-PL" smtClean="0"/>
              <a:pPr/>
              <a:t>‹#›</a:t>
            </a:fld>
            <a:endParaRPr lang="pl-PL"/>
          </a:p>
        </p:txBody>
      </p:sp>
    </p:spTree>
    <p:extLst>
      <p:ext uri="{BB962C8B-B14F-4D97-AF65-F5344CB8AC3E}">
        <p14:creationId xmlns:p14="http://schemas.microsoft.com/office/powerpoint/2010/main" xmlns="" val="297783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DB5CBF6-FD80-2963-3B92-83092A1ADD1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0F6453E7-4D57-A0B1-6E63-C02FAA8B0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8639B1F7-D891-59CD-EB0F-FD7CAFD3DB3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F16026EA-E455-9744-AFBC-B6603EDA2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A97C96B2-BB1F-4221-B47F-61118C0C6C6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A1E5B286-62D8-BAFF-D281-63A3D37D34EE}"/>
              </a:ext>
            </a:extLst>
          </p:cNvPr>
          <p:cNvSpPr>
            <a:spLocks noGrp="1"/>
          </p:cNvSpPr>
          <p:nvPr>
            <p:ph type="dt" sz="half" idx="10"/>
          </p:nvPr>
        </p:nvSpPr>
        <p:spPr/>
        <p:txBody>
          <a:bodyPr/>
          <a:lstStyle/>
          <a:p>
            <a:fld id="{67C5E609-7609-4F27-9C36-C0923E25FCB9}" type="datetimeFigureOut">
              <a:rPr lang="pl-PL" smtClean="0"/>
              <a:pPr/>
              <a:t>14.01.2026</a:t>
            </a:fld>
            <a:endParaRPr lang="pl-PL"/>
          </a:p>
        </p:txBody>
      </p:sp>
      <p:sp>
        <p:nvSpPr>
          <p:cNvPr id="8" name="Symbol zastępczy stopki 7">
            <a:extLst>
              <a:ext uri="{FF2B5EF4-FFF2-40B4-BE49-F238E27FC236}">
                <a16:creationId xmlns:a16="http://schemas.microsoft.com/office/drawing/2014/main" xmlns="" id="{9B294A96-8C79-1BC6-BEE4-A2E583F1E2D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3BD5C618-3735-E75E-CED1-8555A4711CB7}"/>
              </a:ext>
            </a:extLst>
          </p:cNvPr>
          <p:cNvSpPr>
            <a:spLocks noGrp="1"/>
          </p:cNvSpPr>
          <p:nvPr>
            <p:ph type="sldNum" sz="quarter" idx="12"/>
          </p:nvPr>
        </p:nvSpPr>
        <p:spPr/>
        <p:txBody>
          <a:bodyPr/>
          <a:lstStyle/>
          <a:p>
            <a:fld id="{CBC54673-A70A-426E-BB02-5ACD251D65F3}" type="slidenum">
              <a:rPr lang="pl-PL" smtClean="0"/>
              <a:pPr/>
              <a:t>‹#›</a:t>
            </a:fld>
            <a:endParaRPr lang="pl-PL"/>
          </a:p>
        </p:txBody>
      </p:sp>
    </p:spTree>
    <p:extLst>
      <p:ext uri="{BB962C8B-B14F-4D97-AF65-F5344CB8AC3E}">
        <p14:creationId xmlns:p14="http://schemas.microsoft.com/office/powerpoint/2010/main" xmlns="" val="375082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5488984-ECC4-4C57-51FA-673283EBB51B}"/>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D340AC7B-1CF7-33CB-5252-322FC394C2CF}"/>
              </a:ext>
            </a:extLst>
          </p:cNvPr>
          <p:cNvSpPr>
            <a:spLocks noGrp="1"/>
          </p:cNvSpPr>
          <p:nvPr>
            <p:ph type="dt" sz="half" idx="10"/>
          </p:nvPr>
        </p:nvSpPr>
        <p:spPr/>
        <p:txBody>
          <a:bodyPr/>
          <a:lstStyle/>
          <a:p>
            <a:fld id="{67C5E609-7609-4F27-9C36-C0923E25FCB9}" type="datetimeFigureOut">
              <a:rPr lang="pl-PL" smtClean="0"/>
              <a:pPr/>
              <a:t>14.01.2026</a:t>
            </a:fld>
            <a:endParaRPr lang="pl-PL"/>
          </a:p>
        </p:txBody>
      </p:sp>
      <p:sp>
        <p:nvSpPr>
          <p:cNvPr id="4" name="Symbol zastępczy stopki 3">
            <a:extLst>
              <a:ext uri="{FF2B5EF4-FFF2-40B4-BE49-F238E27FC236}">
                <a16:creationId xmlns:a16="http://schemas.microsoft.com/office/drawing/2014/main" xmlns="" id="{ED5AE95F-8DC1-20E5-4FC3-06AB32B1367F}"/>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649122F1-197A-5827-2BA2-DFD79C59E3D1}"/>
              </a:ext>
            </a:extLst>
          </p:cNvPr>
          <p:cNvSpPr>
            <a:spLocks noGrp="1"/>
          </p:cNvSpPr>
          <p:nvPr>
            <p:ph type="sldNum" sz="quarter" idx="12"/>
          </p:nvPr>
        </p:nvSpPr>
        <p:spPr/>
        <p:txBody>
          <a:bodyPr/>
          <a:lstStyle/>
          <a:p>
            <a:fld id="{CBC54673-A70A-426E-BB02-5ACD251D65F3}" type="slidenum">
              <a:rPr lang="pl-PL" smtClean="0"/>
              <a:pPr/>
              <a:t>‹#›</a:t>
            </a:fld>
            <a:endParaRPr lang="pl-PL"/>
          </a:p>
        </p:txBody>
      </p:sp>
    </p:spTree>
    <p:extLst>
      <p:ext uri="{BB962C8B-B14F-4D97-AF65-F5344CB8AC3E}">
        <p14:creationId xmlns:p14="http://schemas.microsoft.com/office/powerpoint/2010/main" xmlns="" val="89048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65CDB82D-1F86-19FA-EE6E-5467F05C1E5D}"/>
              </a:ext>
            </a:extLst>
          </p:cNvPr>
          <p:cNvSpPr>
            <a:spLocks noGrp="1"/>
          </p:cNvSpPr>
          <p:nvPr>
            <p:ph type="dt" sz="half" idx="10"/>
          </p:nvPr>
        </p:nvSpPr>
        <p:spPr/>
        <p:txBody>
          <a:bodyPr/>
          <a:lstStyle/>
          <a:p>
            <a:fld id="{67C5E609-7609-4F27-9C36-C0923E25FCB9}" type="datetimeFigureOut">
              <a:rPr lang="pl-PL" smtClean="0"/>
              <a:pPr/>
              <a:t>14.01.2026</a:t>
            </a:fld>
            <a:endParaRPr lang="pl-PL"/>
          </a:p>
        </p:txBody>
      </p:sp>
      <p:sp>
        <p:nvSpPr>
          <p:cNvPr id="3" name="Symbol zastępczy stopki 2">
            <a:extLst>
              <a:ext uri="{FF2B5EF4-FFF2-40B4-BE49-F238E27FC236}">
                <a16:creationId xmlns:a16="http://schemas.microsoft.com/office/drawing/2014/main" xmlns="" id="{BE5306BC-F08A-085F-BF1D-419ACE590FA6}"/>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32423E2B-4A38-464D-7067-1FF0EFF45D6D}"/>
              </a:ext>
            </a:extLst>
          </p:cNvPr>
          <p:cNvSpPr>
            <a:spLocks noGrp="1"/>
          </p:cNvSpPr>
          <p:nvPr>
            <p:ph type="sldNum" sz="quarter" idx="12"/>
          </p:nvPr>
        </p:nvSpPr>
        <p:spPr/>
        <p:txBody>
          <a:bodyPr/>
          <a:lstStyle/>
          <a:p>
            <a:fld id="{CBC54673-A70A-426E-BB02-5ACD251D65F3}" type="slidenum">
              <a:rPr lang="pl-PL" smtClean="0"/>
              <a:pPr/>
              <a:t>‹#›</a:t>
            </a:fld>
            <a:endParaRPr lang="pl-PL"/>
          </a:p>
        </p:txBody>
      </p:sp>
    </p:spTree>
    <p:extLst>
      <p:ext uri="{BB962C8B-B14F-4D97-AF65-F5344CB8AC3E}">
        <p14:creationId xmlns:p14="http://schemas.microsoft.com/office/powerpoint/2010/main" xmlns="" val="113367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A34548A-EB25-3031-4617-7061A438449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49A4AED9-F155-613E-59E0-E87CDBC809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39B94928-25AC-C7BF-ADFC-C6BA03D15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535FAB8C-D604-5EC6-D488-6F4F91E54616}"/>
              </a:ext>
            </a:extLst>
          </p:cNvPr>
          <p:cNvSpPr>
            <a:spLocks noGrp="1"/>
          </p:cNvSpPr>
          <p:nvPr>
            <p:ph type="dt" sz="half" idx="10"/>
          </p:nvPr>
        </p:nvSpPr>
        <p:spPr/>
        <p:txBody>
          <a:bodyPr/>
          <a:lstStyle/>
          <a:p>
            <a:fld id="{67C5E609-7609-4F27-9C36-C0923E25FCB9}" type="datetimeFigureOut">
              <a:rPr lang="pl-PL" smtClean="0"/>
              <a:pPr/>
              <a:t>14.01.2026</a:t>
            </a:fld>
            <a:endParaRPr lang="pl-PL"/>
          </a:p>
        </p:txBody>
      </p:sp>
      <p:sp>
        <p:nvSpPr>
          <p:cNvPr id="6" name="Symbol zastępczy stopki 5">
            <a:extLst>
              <a:ext uri="{FF2B5EF4-FFF2-40B4-BE49-F238E27FC236}">
                <a16:creationId xmlns:a16="http://schemas.microsoft.com/office/drawing/2014/main" xmlns="" id="{0056B370-6169-AED6-9057-205755071E4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ADBCEF0A-4701-61F2-EBCA-C88391CC064A}"/>
              </a:ext>
            </a:extLst>
          </p:cNvPr>
          <p:cNvSpPr>
            <a:spLocks noGrp="1"/>
          </p:cNvSpPr>
          <p:nvPr>
            <p:ph type="sldNum" sz="quarter" idx="12"/>
          </p:nvPr>
        </p:nvSpPr>
        <p:spPr/>
        <p:txBody>
          <a:bodyPr/>
          <a:lstStyle/>
          <a:p>
            <a:fld id="{CBC54673-A70A-426E-BB02-5ACD251D65F3}" type="slidenum">
              <a:rPr lang="pl-PL" smtClean="0"/>
              <a:pPr/>
              <a:t>‹#›</a:t>
            </a:fld>
            <a:endParaRPr lang="pl-PL"/>
          </a:p>
        </p:txBody>
      </p:sp>
    </p:spTree>
    <p:extLst>
      <p:ext uri="{BB962C8B-B14F-4D97-AF65-F5344CB8AC3E}">
        <p14:creationId xmlns:p14="http://schemas.microsoft.com/office/powerpoint/2010/main" xmlns="" val="37019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F0E8EEE-FF61-EBCB-5796-9AA49701E3B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27509032-A13A-AC86-B67D-78BE2CF04E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2CC851DD-307C-3A91-93A8-BDE400465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6A4010AB-8278-EAD7-8A5C-DCA23AB4F2A7}"/>
              </a:ext>
            </a:extLst>
          </p:cNvPr>
          <p:cNvSpPr>
            <a:spLocks noGrp="1"/>
          </p:cNvSpPr>
          <p:nvPr>
            <p:ph type="dt" sz="half" idx="10"/>
          </p:nvPr>
        </p:nvSpPr>
        <p:spPr/>
        <p:txBody>
          <a:bodyPr/>
          <a:lstStyle/>
          <a:p>
            <a:fld id="{67C5E609-7609-4F27-9C36-C0923E25FCB9}" type="datetimeFigureOut">
              <a:rPr lang="pl-PL" smtClean="0"/>
              <a:pPr/>
              <a:t>14.01.2026</a:t>
            </a:fld>
            <a:endParaRPr lang="pl-PL"/>
          </a:p>
        </p:txBody>
      </p:sp>
      <p:sp>
        <p:nvSpPr>
          <p:cNvPr id="6" name="Symbol zastępczy stopki 5">
            <a:extLst>
              <a:ext uri="{FF2B5EF4-FFF2-40B4-BE49-F238E27FC236}">
                <a16:creationId xmlns:a16="http://schemas.microsoft.com/office/drawing/2014/main" xmlns="" id="{84CE3727-FA99-6747-A5B1-BEA95E3AA16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2E07B541-C739-9A68-3B1C-ED62AEDBDB73}"/>
              </a:ext>
            </a:extLst>
          </p:cNvPr>
          <p:cNvSpPr>
            <a:spLocks noGrp="1"/>
          </p:cNvSpPr>
          <p:nvPr>
            <p:ph type="sldNum" sz="quarter" idx="12"/>
          </p:nvPr>
        </p:nvSpPr>
        <p:spPr/>
        <p:txBody>
          <a:bodyPr/>
          <a:lstStyle/>
          <a:p>
            <a:fld id="{CBC54673-A70A-426E-BB02-5ACD251D65F3}" type="slidenum">
              <a:rPr lang="pl-PL" smtClean="0"/>
              <a:pPr/>
              <a:t>‹#›</a:t>
            </a:fld>
            <a:endParaRPr lang="pl-PL"/>
          </a:p>
        </p:txBody>
      </p:sp>
    </p:spTree>
    <p:extLst>
      <p:ext uri="{BB962C8B-B14F-4D97-AF65-F5344CB8AC3E}">
        <p14:creationId xmlns:p14="http://schemas.microsoft.com/office/powerpoint/2010/main" xmlns="" val="329134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0FBEF23C-C1F5-7868-73A0-F183E36FCC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85FBB35B-C391-9380-1DC6-EE957B363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6BF0F3C8-5D8E-8FD7-D664-4425266E0D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5E609-7609-4F27-9C36-C0923E25FCB9}" type="datetimeFigureOut">
              <a:rPr lang="pl-PL" smtClean="0"/>
              <a:pPr/>
              <a:t>14.01.2026</a:t>
            </a:fld>
            <a:endParaRPr lang="pl-PL"/>
          </a:p>
        </p:txBody>
      </p:sp>
      <p:sp>
        <p:nvSpPr>
          <p:cNvPr id="5" name="Symbol zastępczy stopki 4">
            <a:extLst>
              <a:ext uri="{FF2B5EF4-FFF2-40B4-BE49-F238E27FC236}">
                <a16:creationId xmlns:a16="http://schemas.microsoft.com/office/drawing/2014/main" xmlns="" id="{E20C370E-964E-2D0B-EF42-5A8F08975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05086DB2-FA19-6DFD-2F37-009B77BB53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54673-A70A-426E-BB02-5ACD251D65F3}" type="slidenum">
              <a:rPr lang="pl-PL" smtClean="0"/>
              <a:pPr/>
              <a:t>‹#›</a:t>
            </a:fld>
            <a:endParaRPr lang="pl-PL"/>
          </a:p>
        </p:txBody>
      </p:sp>
    </p:spTree>
    <p:extLst>
      <p:ext uri="{BB962C8B-B14F-4D97-AF65-F5344CB8AC3E}">
        <p14:creationId xmlns:p14="http://schemas.microsoft.com/office/powerpoint/2010/main" xmlns="" val="153218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5A7189B-F816-565E-70C7-A523169BA7EC}"/>
              </a:ext>
            </a:extLst>
          </p:cNvPr>
          <p:cNvSpPr>
            <a:spLocks noGrp="1"/>
          </p:cNvSpPr>
          <p:nvPr>
            <p:ph type="ctrTitle"/>
          </p:nvPr>
        </p:nvSpPr>
        <p:spPr>
          <a:xfrm>
            <a:off x="1524000" y="1553145"/>
            <a:ext cx="9144000" cy="2387919"/>
          </a:xfrm>
        </p:spPr>
        <p:txBody>
          <a:bodyPr>
            <a:noAutofit/>
          </a:bodyPr>
          <a:lstStyle/>
          <a:p>
            <a:r>
              <a:rPr lang="pl-PL" sz="4000" b="1" i="1" dirty="0"/>
              <a:t>Termopile Polskie</a:t>
            </a:r>
            <a:r>
              <a:rPr lang="pl-PL" sz="4000" dirty="0"/>
              <a:t>. Wprowadzenie do dramatu Tadeusza Micińskiego i spektaklu w reżyserii Jana Klaty </a:t>
            </a:r>
            <a:br>
              <a:rPr lang="pl-PL" sz="4000" dirty="0"/>
            </a:br>
            <a:r>
              <a:rPr lang="pl-PL" sz="4000" dirty="0"/>
              <a:t/>
            </a:r>
            <a:br>
              <a:rPr lang="pl-PL" sz="4000" dirty="0"/>
            </a:br>
            <a:r>
              <a:rPr lang="pl-PL" sz="4000" b="1" i="1" dirty="0" err="1"/>
              <a:t>Polish</a:t>
            </a:r>
            <a:r>
              <a:rPr lang="pl-PL" sz="4000" b="1" i="1" dirty="0"/>
              <a:t> </a:t>
            </a:r>
            <a:r>
              <a:rPr lang="pl-PL" sz="4000" b="1" i="1" dirty="0" err="1"/>
              <a:t>Thermopylae</a:t>
            </a:r>
            <a:r>
              <a:rPr lang="pl-PL" sz="4000" dirty="0"/>
              <a:t>. </a:t>
            </a:r>
            <a:r>
              <a:rPr lang="pl-PL" sz="4000" dirty="0" err="1"/>
              <a:t>Introduction</a:t>
            </a:r>
            <a:r>
              <a:rPr lang="pl-PL" sz="4000" dirty="0"/>
              <a:t> to drama of Tadeusz Miciński and to </a:t>
            </a:r>
            <a:r>
              <a:rPr lang="pl-PL" sz="4000" dirty="0" err="1"/>
              <a:t>play</a:t>
            </a:r>
            <a:r>
              <a:rPr lang="pl-PL" sz="4000" dirty="0"/>
              <a:t> </a:t>
            </a:r>
            <a:r>
              <a:rPr lang="pl-PL" sz="4000" dirty="0" err="1"/>
              <a:t>directed</a:t>
            </a:r>
            <a:r>
              <a:rPr lang="pl-PL" sz="4000" dirty="0"/>
              <a:t> by Jan Klata</a:t>
            </a:r>
          </a:p>
        </p:txBody>
      </p:sp>
      <p:sp>
        <p:nvSpPr>
          <p:cNvPr id="3" name="Podtytuł 2">
            <a:extLst>
              <a:ext uri="{FF2B5EF4-FFF2-40B4-BE49-F238E27FC236}">
                <a16:creationId xmlns:a16="http://schemas.microsoft.com/office/drawing/2014/main" xmlns="" id="{6850157D-88EE-8AB9-8F85-2E1EEEB5A61A}"/>
              </a:ext>
            </a:extLst>
          </p:cNvPr>
          <p:cNvSpPr>
            <a:spLocks noGrp="1"/>
          </p:cNvSpPr>
          <p:nvPr>
            <p:ph type="subTitle" idx="1"/>
          </p:nvPr>
        </p:nvSpPr>
        <p:spPr>
          <a:xfrm>
            <a:off x="1524000" y="4663440"/>
            <a:ext cx="9144000" cy="1408176"/>
          </a:xfrm>
        </p:spPr>
        <p:txBody>
          <a:bodyPr/>
          <a:lstStyle/>
          <a:p>
            <a:r>
              <a:rPr lang="pl-PL" dirty="0"/>
              <a:t>Karol Samsel</a:t>
            </a:r>
          </a:p>
        </p:txBody>
      </p:sp>
    </p:spTree>
    <p:extLst>
      <p:ext uri="{BB962C8B-B14F-4D97-AF65-F5344CB8AC3E}">
        <p14:creationId xmlns:p14="http://schemas.microsoft.com/office/powerpoint/2010/main" xmlns="" val="113146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1F4F480-E4FE-3F5D-EBA5-1158CFB577AC}"/>
              </a:ext>
            </a:extLst>
          </p:cNvPr>
          <p:cNvSpPr>
            <a:spLocks noGrp="1"/>
          </p:cNvSpPr>
          <p:nvPr>
            <p:ph type="title"/>
          </p:nvPr>
        </p:nvSpPr>
        <p:spPr/>
        <p:txBody>
          <a:bodyPr>
            <a:noAutofit/>
          </a:bodyPr>
          <a:lstStyle/>
          <a:p>
            <a:r>
              <a:rPr lang="pl-PL" sz="3600" dirty="0"/>
              <a:t>Romantyczne inspiracje Micińskiego – Juliusz Słowacki, </a:t>
            </a:r>
            <a:r>
              <a:rPr lang="pl-PL" sz="3600" i="1" dirty="0"/>
              <a:t>Lilla Weneda </a:t>
            </a:r>
            <a:r>
              <a:rPr lang="pl-PL" sz="3600" dirty="0"/>
              <a:t>(dyskusyjna anielskość Wenedów)</a:t>
            </a:r>
            <a:endParaRPr lang="pl-PL" sz="3600" i="1" dirty="0"/>
          </a:p>
        </p:txBody>
      </p:sp>
      <p:sp>
        <p:nvSpPr>
          <p:cNvPr id="3" name="Symbol zastępczy zawartości 2">
            <a:extLst>
              <a:ext uri="{FF2B5EF4-FFF2-40B4-BE49-F238E27FC236}">
                <a16:creationId xmlns:a16="http://schemas.microsoft.com/office/drawing/2014/main" xmlns="" id="{88903EE5-3E60-43F3-A51D-68C63C5333D5}"/>
              </a:ext>
            </a:extLst>
          </p:cNvPr>
          <p:cNvSpPr>
            <a:spLocks noGrp="1"/>
          </p:cNvSpPr>
          <p:nvPr>
            <p:ph sz="half" idx="1"/>
          </p:nvPr>
        </p:nvSpPr>
        <p:spPr/>
        <p:txBody>
          <a:bodyPr>
            <a:normAutofit fontScale="70000" lnSpcReduction="20000"/>
          </a:bodyPr>
          <a:lstStyle/>
          <a:p>
            <a:pPr marL="0" indent="0">
              <a:buNone/>
            </a:pPr>
            <a:r>
              <a:rPr lang="pl-PL" dirty="0"/>
              <a:t>„Wenedowie wcale nie są ludem do końca anielskim, a Lechici rubasznym. Cóż anielskiego jest w postawie Rozy Wenedy, która w ataku wściekłości zabija niewinnego </a:t>
            </a:r>
            <a:r>
              <a:rPr lang="pl-PL" dirty="0" err="1"/>
              <a:t>Lechona</a:t>
            </a:r>
            <a:r>
              <a:rPr lang="pl-PL" dirty="0"/>
              <a:t> błagającego o litość? Ile tej duszy mają w sobie Wenedowie, których bez dźwięków harfy </a:t>
            </a:r>
            <a:r>
              <a:rPr lang="pl-PL" dirty="0" err="1"/>
              <a:t>Derwida</a:t>
            </a:r>
            <a:r>
              <a:rPr lang="pl-PL" dirty="0"/>
              <a:t> „można rąbać jak barany”, gdyż nie są w stanie wzbudzić w sobie ducha walki i woli zwycięstwa? Sama Lilla Weneda również jest postacią pozornie anielską, co trafnie zdiagnozowała </a:t>
            </a:r>
            <a:r>
              <a:rPr lang="pl-PL" dirty="0" err="1"/>
              <a:t>Yasuko</a:t>
            </a:r>
            <a:r>
              <a:rPr lang="pl-PL" dirty="0"/>
              <a:t> </a:t>
            </a:r>
            <a:r>
              <a:rPr lang="pl-PL" dirty="0" err="1"/>
              <a:t>Shibata</a:t>
            </a:r>
            <a:r>
              <a:rPr lang="pl-PL" dirty="0"/>
              <a:t>, ukazując masochistyczny charakter umowy zawartej pomiędzy nią a Gwinoną”.</a:t>
            </a:r>
          </a:p>
          <a:p>
            <a:pPr marL="0" indent="0">
              <a:buNone/>
            </a:pPr>
            <a:r>
              <a:rPr lang="pl-PL" dirty="0"/>
              <a:t>K. Zimnoch, </a:t>
            </a:r>
            <a:r>
              <a:rPr lang="pl-PL" i="1" dirty="0"/>
              <a:t>„Mordujmy się!”. Dekonstrukcja polskiej tożsamości narodowej w Lilli Wenedzie Juliusza Słowackiego i teatralnej recepcji dramatu</a:t>
            </a:r>
            <a:r>
              <a:rPr lang="pl-PL" dirty="0"/>
              <a:t>, „Białostockie Studia Literaturoznawcze” 2021 nr 19, s. 215.</a:t>
            </a:r>
          </a:p>
        </p:txBody>
      </p:sp>
      <p:pic>
        <p:nvPicPr>
          <p:cNvPr id="6" name="Symbol zastępczy zawartości 5">
            <a:extLst>
              <a:ext uri="{FF2B5EF4-FFF2-40B4-BE49-F238E27FC236}">
                <a16:creationId xmlns:a16="http://schemas.microsoft.com/office/drawing/2014/main" xmlns="" id="{8207AFB4-E64F-AF83-EA52-AA0B14D1ADA9}"/>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587331" y="1825625"/>
            <a:ext cx="4351338" cy="4351338"/>
          </a:xfrm>
        </p:spPr>
      </p:pic>
    </p:spTree>
    <p:extLst>
      <p:ext uri="{BB962C8B-B14F-4D97-AF65-F5344CB8AC3E}">
        <p14:creationId xmlns:p14="http://schemas.microsoft.com/office/powerpoint/2010/main" xmlns="" val="25320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971E558-EF1A-A979-ADFB-D8E979CB6A41}"/>
              </a:ext>
            </a:extLst>
          </p:cNvPr>
          <p:cNvSpPr>
            <a:spLocks noGrp="1"/>
          </p:cNvSpPr>
          <p:nvPr>
            <p:ph type="title"/>
          </p:nvPr>
        </p:nvSpPr>
        <p:spPr/>
        <p:txBody>
          <a:bodyPr>
            <a:normAutofit fontScale="90000"/>
          </a:bodyPr>
          <a:lstStyle/>
          <a:p>
            <a:r>
              <a:rPr lang="pl-PL" dirty="0" err="1"/>
              <a:t>Inspirations</a:t>
            </a:r>
            <a:r>
              <a:rPr lang="pl-PL" dirty="0"/>
              <a:t> of Miciński – </a:t>
            </a:r>
            <a:r>
              <a:rPr lang="pl-PL" dirty="0" err="1"/>
              <a:t>Polish</a:t>
            </a:r>
            <a:r>
              <a:rPr lang="pl-PL" dirty="0"/>
              <a:t> </a:t>
            </a:r>
            <a:r>
              <a:rPr lang="pl-PL" dirty="0" err="1"/>
              <a:t>Romanticism</a:t>
            </a:r>
            <a:r>
              <a:rPr lang="pl-PL" dirty="0"/>
              <a:t>: Juliusz Słowacki, </a:t>
            </a:r>
            <a:r>
              <a:rPr lang="pl-PL" i="1" dirty="0"/>
              <a:t>Lilla Weneda </a:t>
            </a:r>
            <a:r>
              <a:rPr lang="pl-PL" dirty="0"/>
              <a:t>(the </a:t>
            </a:r>
            <a:r>
              <a:rPr lang="pl-PL" dirty="0" err="1"/>
              <a:t>debatable</a:t>
            </a:r>
            <a:r>
              <a:rPr lang="pl-PL" dirty="0"/>
              <a:t> </a:t>
            </a:r>
            <a:r>
              <a:rPr lang="pl-PL" dirty="0" err="1"/>
              <a:t>angelicness</a:t>
            </a:r>
            <a:r>
              <a:rPr lang="pl-PL" dirty="0"/>
              <a:t> of </a:t>
            </a:r>
            <a:r>
              <a:rPr lang="pl-PL" dirty="0" err="1"/>
              <a:t>Weneds</a:t>
            </a:r>
            <a:r>
              <a:rPr lang="pl-PL" dirty="0"/>
              <a:t>)</a:t>
            </a:r>
            <a:endParaRPr lang="pl-PL" i="1" dirty="0"/>
          </a:p>
        </p:txBody>
      </p:sp>
      <p:sp>
        <p:nvSpPr>
          <p:cNvPr id="3" name="Symbol zastępczy zawartości 2">
            <a:extLst>
              <a:ext uri="{FF2B5EF4-FFF2-40B4-BE49-F238E27FC236}">
                <a16:creationId xmlns:a16="http://schemas.microsoft.com/office/drawing/2014/main" xmlns="" id="{0C0ED352-0F6F-A213-6FF1-D0BE47FA0F5E}"/>
              </a:ext>
            </a:extLst>
          </p:cNvPr>
          <p:cNvSpPr>
            <a:spLocks noGrp="1"/>
          </p:cNvSpPr>
          <p:nvPr>
            <p:ph sz="half" idx="1"/>
          </p:nvPr>
        </p:nvSpPr>
        <p:spPr/>
        <p:txBody>
          <a:bodyPr>
            <a:normAutofit fontScale="70000" lnSpcReduction="20000"/>
          </a:bodyPr>
          <a:lstStyle/>
          <a:p>
            <a:pPr marL="0" indent="0">
              <a:buNone/>
            </a:pPr>
            <a:r>
              <a:rPr lang="pl-PL" dirty="0"/>
              <a:t>„</a:t>
            </a:r>
            <a:r>
              <a:rPr lang="en-US" dirty="0"/>
              <a:t>The </a:t>
            </a:r>
            <a:r>
              <a:rPr lang="en-US" dirty="0" err="1"/>
              <a:t>Weneds</a:t>
            </a:r>
            <a:r>
              <a:rPr lang="en-US" dirty="0"/>
              <a:t> are not a completely angelic people, nor are the Lechites bawdy. What is angelic about the attitude of Roza </a:t>
            </a:r>
            <a:r>
              <a:rPr lang="en-US" dirty="0" err="1"/>
              <a:t>Weneda</a:t>
            </a:r>
            <a:r>
              <a:rPr lang="en-US" dirty="0"/>
              <a:t>, who in a</a:t>
            </a:r>
            <a:r>
              <a:rPr lang="pl-PL" dirty="0"/>
              <a:t>n </a:t>
            </a:r>
            <a:r>
              <a:rPr lang="pl-PL" dirty="0" err="1"/>
              <a:t>attack</a:t>
            </a:r>
            <a:r>
              <a:rPr lang="en-US" dirty="0"/>
              <a:t> of rage kills the innocent Lechon begging for mercy? How much of that soul do the </a:t>
            </a:r>
            <a:r>
              <a:rPr lang="en-US" dirty="0" err="1"/>
              <a:t>Weneds</a:t>
            </a:r>
            <a:r>
              <a:rPr lang="en-US" dirty="0"/>
              <a:t> have within them, who, without the sounds of </a:t>
            </a:r>
            <a:r>
              <a:rPr lang="en-US" dirty="0" err="1"/>
              <a:t>Derwid</a:t>
            </a:r>
            <a:r>
              <a:rPr lang="pl-PL" dirty="0"/>
              <a:t>’</a:t>
            </a:r>
            <a:r>
              <a:rPr lang="en-US" dirty="0"/>
              <a:t>s harp, "can be chopped down like sheep</a:t>
            </a:r>
            <a:r>
              <a:rPr lang="pl-PL" dirty="0"/>
              <a:t>”,</a:t>
            </a:r>
            <a:r>
              <a:rPr lang="en-US" dirty="0"/>
              <a:t> because they are unable to awaken within themselves the fighting spirit and the will to win? Lilla </a:t>
            </a:r>
            <a:r>
              <a:rPr lang="en-US" dirty="0" err="1"/>
              <a:t>Weneda</a:t>
            </a:r>
            <a:r>
              <a:rPr lang="en-US" dirty="0"/>
              <a:t> herself is also</a:t>
            </a:r>
            <a:r>
              <a:rPr lang="pl-PL" dirty="0"/>
              <a:t> </a:t>
            </a:r>
            <a:r>
              <a:rPr lang="pl-PL" dirty="0" err="1"/>
              <a:t>only</a:t>
            </a:r>
            <a:r>
              <a:rPr lang="en-US" dirty="0"/>
              <a:t> a seemingly angelic figure, as Yasuko Shibata aptly diagnosed, revealing the masochistic nature of the agreement between her and Gwinona</a:t>
            </a:r>
            <a:r>
              <a:rPr lang="pl-PL" dirty="0"/>
              <a:t>”</a:t>
            </a:r>
            <a:r>
              <a:rPr lang="en-US" dirty="0"/>
              <a:t>.</a:t>
            </a:r>
          </a:p>
          <a:p>
            <a:pPr marL="0" indent="0">
              <a:buNone/>
            </a:pPr>
            <a:r>
              <a:rPr lang="pl-PL" dirty="0"/>
              <a:t>K. Zimnoch, </a:t>
            </a:r>
            <a:r>
              <a:rPr lang="pl-PL" i="1" dirty="0"/>
              <a:t>„</a:t>
            </a:r>
            <a:r>
              <a:rPr lang="pl-PL" i="1" dirty="0" err="1"/>
              <a:t>Let's</a:t>
            </a:r>
            <a:r>
              <a:rPr lang="pl-PL" i="1" dirty="0"/>
              <a:t> </a:t>
            </a:r>
            <a:r>
              <a:rPr lang="pl-PL" i="1" dirty="0" err="1"/>
              <a:t>Kill</a:t>
            </a:r>
            <a:r>
              <a:rPr lang="pl-PL" i="1" dirty="0"/>
              <a:t> </a:t>
            </a:r>
            <a:r>
              <a:rPr lang="pl-PL" i="1" dirty="0" err="1"/>
              <a:t>Each</a:t>
            </a:r>
            <a:r>
              <a:rPr lang="pl-PL" i="1" dirty="0"/>
              <a:t> </a:t>
            </a:r>
            <a:r>
              <a:rPr lang="pl-PL" i="1" dirty="0" err="1"/>
              <a:t>Other</a:t>
            </a:r>
            <a:r>
              <a:rPr lang="pl-PL" i="1" dirty="0"/>
              <a:t>!”: </a:t>
            </a:r>
            <a:r>
              <a:rPr lang="pl-PL" i="1" dirty="0" err="1"/>
              <a:t>Deconstruction</a:t>
            </a:r>
            <a:r>
              <a:rPr lang="pl-PL" i="1" dirty="0"/>
              <a:t> of </a:t>
            </a:r>
            <a:r>
              <a:rPr lang="pl-PL" i="1" dirty="0" err="1"/>
              <a:t>Polish</a:t>
            </a:r>
            <a:r>
              <a:rPr lang="pl-PL" i="1" dirty="0"/>
              <a:t> </a:t>
            </a:r>
            <a:r>
              <a:rPr lang="pl-PL" i="1" dirty="0" err="1"/>
              <a:t>National</a:t>
            </a:r>
            <a:r>
              <a:rPr lang="pl-PL" i="1" dirty="0"/>
              <a:t> Identity in Juliusz </a:t>
            </a:r>
            <a:r>
              <a:rPr lang="pl-PL" i="1" dirty="0" err="1"/>
              <a:t>Słowacki’s</a:t>
            </a:r>
            <a:r>
              <a:rPr lang="pl-PL" i="1" dirty="0"/>
              <a:t> „Lilla Weneda” and the </a:t>
            </a:r>
            <a:r>
              <a:rPr lang="pl-PL" i="1" dirty="0" err="1"/>
              <a:t>Theatrical</a:t>
            </a:r>
            <a:r>
              <a:rPr lang="pl-PL" i="1" dirty="0"/>
              <a:t> </a:t>
            </a:r>
            <a:r>
              <a:rPr lang="pl-PL" i="1" dirty="0" err="1"/>
              <a:t>Reception</a:t>
            </a:r>
            <a:r>
              <a:rPr lang="pl-PL" i="1" dirty="0"/>
              <a:t> of the Drama</a:t>
            </a:r>
            <a:r>
              <a:rPr lang="pl-PL" dirty="0"/>
              <a:t>, „Białostockie Studia Literaturoznawcze” 2021 no. 19, p. 215.</a:t>
            </a:r>
          </a:p>
          <a:p>
            <a:pPr marL="0" indent="0">
              <a:buNone/>
            </a:pPr>
            <a:endParaRPr lang="pl-PL" dirty="0"/>
          </a:p>
        </p:txBody>
      </p:sp>
      <p:pic>
        <p:nvPicPr>
          <p:cNvPr id="6" name="Symbol zastępczy zawartości 5">
            <a:extLst>
              <a:ext uri="{FF2B5EF4-FFF2-40B4-BE49-F238E27FC236}">
                <a16:creationId xmlns:a16="http://schemas.microsoft.com/office/drawing/2014/main" xmlns="" id="{CD497847-C639-F700-442F-B31DB637BADA}"/>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172200" y="2274094"/>
            <a:ext cx="5181600" cy="3454400"/>
          </a:xfrm>
        </p:spPr>
      </p:pic>
    </p:spTree>
    <p:extLst>
      <p:ext uri="{BB962C8B-B14F-4D97-AF65-F5344CB8AC3E}">
        <p14:creationId xmlns:p14="http://schemas.microsoft.com/office/powerpoint/2010/main" xmlns="" val="304536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1C6C20B-0C33-BC91-43FE-E0E15A505BB6}"/>
              </a:ext>
            </a:extLst>
          </p:cNvPr>
          <p:cNvSpPr>
            <a:spLocks noGrp="1"/>
          </p:cNvSpPr>
          <p:nvPr>
            <p:ph type="title"/>
          </p:nvPr>
        </p:nvSpPr>
        <p:spPr/>
        <p:txBody>
          <a:bodyPr>
            <a:normAutofit fontScale="90000"/>
          </a:bodyPr>
          <a:lstStyle/>
          <a:p>
            <a:r>
              <a:rPr lang="pl-PL" dirty="0"/>
              <a:t>Barokowe inspiracje Micińskiego – Pedro </a:t>
            </a:r>
            <a:r>
              <a:rPr lang="pl-PL" dirty="0" err="1"/>
              <a:t>Calderón</a:t>
            </a:r>
            <a:r>
              <a:rPr lang="pl-PL" dirty="0"/>
              <a:t> de la </a:t>
            </a:r>
            <a:r>
              <a:rPr lang="pl-PL" dirty="0" err="1"/>
              <a:t>Barca</a:t>
            </a:r>
            <a:r>
              <a:rPr lang="pl-PL" dirty="0"/>
              <a:t>, </a:t>
            </a:r>
            <a:r>
              <a:rPr lang="pl-PL" i="1" dirty="0"/>
              <a:t>Życie snem </a:t>
            </a:r>
            <a:r>
              <a:rPr lang="pl-PL" dirty="0"/>
              <a:t>(oniryzm w perspektywie polskiej epoki zygmuntowskiej)</a:t>
            </a:r>
            <a:endParaRPr lang="pl-PL" i="1" dirty="0"/>
          </a:p>
        </p:txBody>
      </p:sp>
      <p:sp>
        <p:nvSpPr>
          <p:cNvPr id="3" name="Symbol zastępczy zawartości 2">
            <a:extLst>
              <a:ext uri="{FF2B5EF4-FFF2-40B4-BE49-F238E27FC236}">
                <a16:creationId xmlns:a16="http://schemas.microsoft.com/office/drawing/2014/main" xmlns="" id="{4E741049-57A0-A4CA-1A4A-20C67CBD98FC}"/>
              </a:ext>
            </a:extLst>
          </p:cNvPr>
          <p:cNvSpPr>
            <a:spLocks noGrp="1"/>
          </p:cNvSpPr>
          <p:nvPr>
            <p:ph sz="half" idx="1"/>
          </p:nvPr>
        </p:nvSpPr>
        <p:spPr/>
        <p:txBody>
          <a:bodyPr>
            <a:normAutofit fontScale="62500" lnSpcReduction="20000"/>
          </a:bodyPr>
          <a:lstStyle/>
          <a:p>
            <a:pPr marL="0" indent="0">
              <a:buNone/>
            </a:pPr>
            <a:r>
              <a:rPr lang="pl-PL" dirty="0"/>
              <a:t>Geograficznym tłem filozoficznego dzieła Calderona </a:t>
            </a:r>
            <a:r>
              <a:rPr lang="pl-PL" i="1" dirty="0"/>
              <a:t>Życie snem</a:t>
            </a:r>
            <a:r>
              <a:rPr lang="pl-PL" dirty="0"/>
              <a:t>, najsłynniejszego dramatu literatury hiszpańskiej, który weryfikuje niepewną odpowiedź człowieka na bolesną zagadkę Wszechświata, jest Królestwo Polskie. Bohater </a:t>
            </a:r>
            <a:r>
              <a:rPr lang="pl-PL" i="1" dirty="0"/>
              <a:t>Życia snem</a:t>
            </a:r>
            <a:r>
              <a:rPr lang="pl-PL" dirty="0"/>
              <a:t>, </a:t>
            </a:r>
            <a:r>
              <a:rPr lang="pl-PL" dirty="0" err="1"/>
              <a:t>Segismundo</a:t>
            </a:r>
            <a:r>
              <a:rPr lang="pl-PL" dirty="0"/>
              <a:t>, nosi historyczne polskie imię, a w dramacie nieustannie pojawiają się odniesienia do polskich powiązań dynastycznych z Rosją, możliwości unii dwóch krajów słowiańskich pod wodzą rosyjskiego księcia. Pod koniec sztuki jesteśmy świadkami wybuchu wojny domowej w Polsce – w rzeczywistości polsko-rosyjskiej konfrontacji zbrojnej – mającej na celu powstrzymanie zawiązania podobnej unii i osadzenie na tronie polskiego księcia. Czas akcji dramatu nie jest wskazany, ale imię historyczne </a:t>
            </a:r>
            <a:r>
              <a:rPr lang="pl-PL" dirty="0" err="1"/>
              <a:t>Segismundo</a:t>
            </a:r>
            <a:r>
              <a:rPr lang="pl-PL" dirty="0"/>
              <a:t> i ożywiona działalność dyplomatyczna i polityczna między Polską a Rosją jednoznacznie wskazują na początek XVII wieku.</a:t>
            </a:r>
          </a:p>
          <a:p>
            <a:pPr marL="0" indent="0">
              <a:buNone/>
            </a:pPr>
            <a:r>
              <a:rPr lang="pl-PL" dirty="0"/>
              <a:t>E. C. Brody, Poland in </a:t>
            </a:r>
            <a:r>
              <a:rPr lang="pl-PL" dirty="0" err="1"/>
              <a:t>Calderón’s</a:t>
            </a:r>
            <a:r>
              <a:rPr lang="pl-PL" dirty="0"/>
              <a:t> </a:t>
            </a:r>
            <a:r>
              <a:rPr lang="pl-PL" i="1" dirty="0"/>
              <a:t>„Life </a:t>
            </a:r>
            <a:r>
              <a:rPr lang="pl-PL" i="1" dirty="0" err="1"/>
              <a:t>is</a:t>
            </a:r>
            <a:r>
              <a:rPr lang="pl-PL" i="1" dirty="0"/>
              <a:t> a </a:t>
            </a:r>
            <a:r>
              <a:rPr lang="pl-PL" i="1" dirty="0" err="1"/>
              <a:t>Dream</a:t>
            </a:r>
            <a:r>
              <a:rPr lang="pl-PL" i="1" dirty="0"/>
              <a:t>”. </a:t>
            </a:r>
            <a:r>
              <a:rPr lang="pl-PL" i="1" dirty="0" err="1"/>
              <a:t>Poetic</a:t>
            </a:r>
            <a:r>
              <a:rPr lang="pl-PL" i="1" dirty="0"/>
              <a:t> </a:t>
            </a:r>
            <a:r>
              <a:rPr lang="pl-PL" i="1" dirty="0" err="1"/>
              <a:t>illusion</a:t>
            </a:r>
            <a:r>
              <a:rPr lang="pl-PL" i="1" dirty="0"/>
              <a:t> </a:t>
            </a:r>
            <a:r>
              <a:rPr lang="pl-PL" i="1" dirty="0" err="1"/>
              <a:t>or</a:t>
            </a:r>
            <a:r>
              <a:rPr lang="pl-PL" i="1" dirty="0"/>
              <a:t> </a:t>
            </a:r>
            <a:r>
              <a:rPr lang="pl-PL" i="1" dirty="0" err="1"/>
              <a:t>historical</a:t>
            </a:r>
            <a:r>
              <a:rPr lang="pl-PL" i="1" dirty="0"/>
              <a:t> </a:t>
            </a:r>
            <a:r>
              <a:rPr lang="pl-PL" i="1" dirty="0" err="1"/>
              <a:t>reality</a:t>
            </a:r>
            <a:r>
              <a:rPr lang="pl-PL" i="1" dirty="0"/>
              <a:t>?</a:t>
            </a:r>
            <a:r>
              <a:rPr lang="pl-PL" dirty="0"/>
              <a:t>, „The </a:t>
            </a:r>
            <a:r>
              <a:rPr lang="pl-PL" dirty="0" err="1"/>
              <a:t>Polish</a:t>
            </a:r>
            <a:r>
              <a:rPr lang="pl-PL" dirty="0"/>
              <a:t> </a:t>
            </a:r>
            <a:r>
              <a:rPr lang="pl-PL" dirty="0" err="1"/>
              <a:t>Review</a:t>
            </a:r>
            <a:r>
              <a:rPr lang="pl-PL" dirty="0"/>
              <a:t>” 1969 vol. 14, no. 2, p. 21.</a:t>
            </a:r>
          </a:p>
          <a:p>
            <a:pPr marL="0" indent="0">
              <a:buNone/>
            </a:pPr>
            <a:endParaRPr lang="pl-PL" dirty="0"/>
          </a:p>
        </p:txBody>
      </p:sp>
      <p:pic>
        <p:nvPicPr>
          <p:cNvPr id="6" name="Symbol zastępczy zawartości 5">
            <a:extLst>
              <a:ext uri="{FF2B5EF4-FFF2-40B4-BE49-F238E27FC236}">
                <a16:creationId xmlns:a16="http://schemas.microsoft.com/office/drawing/2014/main" xmlns="" id="{2CB34462-0313-6994-AAA7-E4DFA85C7ABC}"/>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7029717" y="1825625"/>
            <a:ext cx="3466565" cy="4351338"/>
          </a:xfrm>
        </p:spPr>
      </p:pic>
    </p:spTree>
    <p:extLst>
      <p:ext uri="{BB962C8B-B14F-4D97-AF65-F5344CB8AC3E}">
        <p14:creationId xmlns:p14="http://schemas.microsoft.com/office/powerpoint/2010/main" xmlns="" val="1358406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0C2A36-5690-2DE2-AB59-2950F375F3AD}"/>
              </a:ext>
            </a:extLst>
          </p:cNvPr>
          <p:cNvSpPr>
            <a:spLocks noGrp="1"/>
          </p:cNvSpPr>
          <p:nvPr>
            <p:ph type="title"/>
          </p:nvPr>
        </p:nvSpPr>
        <p:spPr/>
        <p:txBody>
          <a:bodyPr>
            <a:noAutofit/>
          </a:bodyPr>
          <a:lstStyle/>
          <a:p>
            <a:r>
              <a:rPr lang="pl-PL" sz="3200" dirty="0" err="1"/>
              <a:t>Inspirations</a:t>
            </a:r>
            <a:r>
              <a:rPr lang="pl-PL" sz="3200" dirty="0"/>
              <a:t> of Miciński – Spanish </a:t>
            </a:r>
            <a:r>
              <a:rPr lang="pl-PL" sz="3200" dirty="0" err="1"/>
              <a:t>Baroque</a:t>
            </a:r>
            <a:r>
              <a:rPr lang="pl-PL" sz="3200" dirty="0"/>
              <a:t>: Pedro </a:t>
            </a:r>
            <a:r>
              <a:rPr lang="pl-PL" sz="3200" dirty="0" err="1"/>
              <a:t>Calderón</a:t>
            </a:r>
            <a:r>
              <a:rPr lang="pl-PL" sz="3200" dirty="0"/>
              <a:t> de la </a:t>
            </a:r>
            <a:r>
              <a:rPr lang="pl-PL" sz="3200" dirty="0" err="1"/>
              <a:t>Barca</a:t>
            </a:r>
            <a:r>
              <a:rPr lang="pl-PL" sz="3200" dirty="0"/>
              <a:t>, </a:t>
            </a:r>
            <a:r>
              <a:rPr lang="pl-PL" sz="3200" i="1" dirty="0"/>
              <a:t>Life </a:t>
            </a:r>
            <a:r>
              <a:rPr lang="pl-PL" sz="3200" i="1" dirty="0" err="1"/>
              <a:t>is</a:t>
            </a:r>
            <a:r>
              <a:rPr lang="pl-PL" sz="3200" i="1" dirty="0"/>
              <a:t> a </a:t>
            </a:r>
            <a:r>
              <a:rPr lang="pl-PL" sz="3200" i="1" dirty="0" err="1"/>
              <a:t>Dream</a:t>
            </a:r>
            <a:r>
              <a:rPr lang="pl-PL" sz="3200" dirty="0"/>
              <a:t> (</a:t>
            </a:r>
            <a:r>
              <a:rPr lang="pl-PL" sz="3200" dirty="0" err="1"/>
              <a:t>oneiric</a:t>
            </a:r>
            <a:r>
              <a:rPr lang="pl-PL" sz="3200" dirty="0"/>
              <a:t> </a:t>
            </a:r>
            <a:r>
              <a:rPr lang="pl-PL" sz="3200" dirty="0" err="1"/>
              <a:t>vision</a:t>
            </a:r>
            <a:r>
              <a:rPr lang="pl-PL" sz="3200" dirty="0"/>
              <a:t> of </a:t>
            </a:r>
            <a:r>
              <a:rPr lang="pl-PL" sz="3200" dirty="0" err="1"/>
              <a:t>Polish</a:t>
            </a:r>
            <a:r>
              <a:rPr lang="pl-PL" sz="3200" dirty="0"/>
              <a:t> </a:t>
            </a:r>
            <a:r>
              <a:rPr lang="pl-PL" sz="3200" dirty="0" err="1"/>
              <a:t>history</a:t>
            </a:r>
            <a:r>
              <a:rPr lang="pl-PL" sz="3200" dirty="0"/>
              <a:t> in the </a:t>
            </a:r>
            <a:r>
              <a:rPr lang="pl-PL" sz="3200" dirty="0" err="1"/>
              <a:t>epoch</a:t>
            </a:r>
            <a:r>
              <a:rPr lang="pl-PL" sz="3200" dirty="0"/>
              <a:t> of Kings </a:t>
            </a:r>
            <a:r>
              <a:rPr lang="pl-PL" sz="3200" dirty="0" err="1"/>
              <a:t>Sigismunds</a:t>
            </a:r>
            <a:r>
              <a:rPr lang="pl-PL" sz="3200" dirty="0"/>
              <a:t> I-III).</a:t>
            </a:r>
            <a:endParaRPr lang="pl-PL" sz="3200" i="1" dirty="0"/>
          </a:p>
        </p:txBody>
      </p:sp>
      <p:sp>
        <p:nvSpPr>
          <p:cNvPr id="3" name="Symbol zastępczy zawartości 2">
            <a:extLst>
              <a:ext uri="{FF2B5EF4-FFF2-40B4-BE49-F238E27FC236}">
                <a16:creationId xmlns:a16="http://schemas.microsoft.com/office/drawing/2014/main" xmlns="" id="{292B40AB-6417-1583-E401-0EC667901A74}"/>
              </a:ext>
            </a:extLst>
          </p:cNvPr>
          <p:cNvSpPr>
            <a:spLocks noGrp="1"/>
          </p:cNvSpPr>
          <p:nvPr>
            <p:ph sz="half" idx="1"/>
          </p:nvPr>
        </p:nvSpPr>
        <p:spPr/>
        <p:txBody>
          <a:bodyPr>
            <a:normAutofit fontScale="62500" lnSpcReduction="20000"/>
          </a:bodyPr>
          <a:lstStyle/>
          <a:p>
            <a:pPr marL="0" indent="0">
              <a:buNone/>
            </a:pPr>
            <a:r>
              <a:rPr lang="pl-PL" dirty="0"/>
              <a:t>The </a:t>
            </a:r>
            <a:r>
              <a:rPr lang="en-US" dirty="0"/>
              <a:t>geographical setting of Calderon's philosophical work, </a:t>
            </a:r>
            <a:r>
              <a:rPr lang="en-US" i="1" dirty="0"/>
              <a:t>Life</a:t>
            </a:r>
            <a:r>
              <a:rPr lang="pl-PL" i="1" dirty="0"/>
              <a:t> </a:t>
            </a:r>
            <a:r>
              <a:rPr lang="en-US" i="1" dirty="0"/>
              <a:t>is a Dream</a:t>
            </a:r>
            <a:r>
              <a:rPr lang="en-US" dirty="0"/>
              <a:t>, the most celebrated drama in Spanish literature, which</a:t>
            </a:r>
            <a:r>
              <a:rPr lang="pl-PL" dirty="0"/>
              <a:t> </a:t>
            </a:r>
            <a:r>
              <a:rPr lang="en-US" dirty="0"/>
              <a:t>examines man's tentative answer to the agonizing puzzle of the</a:t>
            </a:r>
            <a:r>
              <a:rPr lang="pl-PL" dirty="0"/>
              <a:t> </a:t>
            </a:r>
            <a:r>
              <a:rPr lang="en-US" dirty="0"/>
              <a:t>universe, is the Kingdom of Poland. The hero of </a:t>
            </a:r>
            <a:r>
              <a:rPr lang="en-US" i="1" dirty="0"/>
              <a:t>Life is a Dream </a:t>
            </a:r>
            <a:r>
              <a:rPr lang="en-US" dirty="0"/>
              <a:t>Segismundo has a Polish historical name and throughout the</a:t>
            </a:r>
            <a:r>
              <a:rPr lang="pl-PL" dirty="0"/>
              <a:t> </a:t>
            </a:r>
            <a:r>
              <a:rPr lang="en-US" dirty="0"/>
              <a:t>drama there are constant references to Polish dynastic ties with Russia,</a:t>
            </a:r>
            <a:r>
              <a:rPr lang="pl-PL" dirty="0"/>
              <a:t> </a:t>
            </a:r>
            <a:r>
              <a:rPr lang="en-US" dirty="0"/>
              <a:t>the possibility of a union of the two Slavic countries under a Russian</a:t>
            </a:r>
            <a:r>
              <a:rPr lang="pl-PL" dirty="0"/>
              <a:t> </a:t>
            </a:r>
            <a:r>
              <a:rPr lang="en-US" dirty="0"/>
              <a:t>duke, and at the end of the play we witness the outbreak of a civil war</a:t>
            </a:r>
            <a:r>
              <a:rPr lang="pl-PL" dirty="0"/>
              <a:t> </a:t>
            </a:r>
            <a:r>
              <a:rPr lang="en-US" dirty="0"/>
              <a:t>in Poland</a:t>
            </a:r>
            <a:r>
              <a:rPr lang="pl-PL" dirty="0"/>
              <a:t> – i</a:t>
            </a:r>
            <a:r>
              <a:rPr lang="en-US" dirty="0"/>
              <a:t>n reality a Polish-Russian armed confrontation</a:t>
            </a:r>
            <a:r>
              <a:rPr lang="pl-PL" dirty="0"/>
              <a:t> – t</a:t>
            </a:r>
            <a:r>
              <a:rPr lang="en-US" dirty="0"/>
              <a:t>o prevent</a:t>
            </a:r>
            <a:r>
              <a:rPr lang="pl-PL" dirty="0"/>
              <a:t> </a:t>
            </a:r>
            <a:r>
              <a:rPr lang="en-US" dirty="0"/>
              <a:t>such a union and to put a Polish prince on the throne. The time, when</a:t>
            </a:r>
            <a:r>
              <a:rPr lang="pl-PL" dirty="0"/>
              <a:t> </a:t>
            </a:r>
            <a:r>
              <a:rPr lang="en-US" dirty="0"/>
              <a:t>the events of the drama occur, is not indicated, but the historical name</a:t>
            </a:r>
            <a:r>
              <a:rPr lang="pl-PL" dirty="0"/>
              <a:t> </a:t>
            </a:r>
            <a:r>
              <a:rPr lang="en-US" dirty="0"/>
              <a:t>of Segismundo and the great flurry of diplomatic and political activities</a:t>
            </a:r>
            <a:r>
              <a:rPr lang="pl-PL" dirty="0"/>
              <a:t> </a:t>
            </a:r>
            <a:r>
              <a:rPr lang="en-US" dirty="0"/>
              <a:t>between Poland and Russia would clearly point to the early part of</a:t>
            </a:r>
            <a:r>
              <a:rPr lang="pl-PL" dirty="0"/>
              <a:t> </a:t>
            </a:r>
            <a:r>
              <a:rPr lang="en-US" dirty="0"/>
              <a:t>the seventeenth century</a:t>
            </a:r>
            <a:r>
              <a:rPr lang="pl-PL" dirty="0"/>
              <a:t>.</a:t>
            </a:r>
          </a:p>
          <a:p>
            <a:pPr marL="0" indent="0">
              <a:buNone/>
            </a:pPr>
            <a:r>
              <a:rPr lang="pl-PL" dirty="0"/>
              <a:t>E. C. Brody, Poland in </a:t>
            </a:r>
            <a:r>
              <a:rPr lang="pl-PL" dirty="0" err="1"/>
              <a:t>Calderón’s</a:t>
            </a:r>
            <a:r>
              <a:rPr lang="pl-PL" dirty="0"/>
              <a:t> </a:t>
            </a:r>
            <a:r>
              <a:rPr lang="pl-PL" i="1" dirty="0"/>
              <a:t>„Life </a:t>
            </a:r>
            <a:r>
              <a:rPr lang="pl-PL" i="1" dirty="0" err="1"/>
              <a:t>is</a:t>
            </a:r>
            <a:r>
              <a:rPr lang="pl-PL" i="1" dirty="0"/>
              <a:t> a </a:t>
            </a:r>
            <a:r>
              <a:rPr lang="pl-PL" i="1" dirty="0" err="1"/>
              <a:t>Dream</a:t>
            </a:r>
            <a:r>
              <a:rPr lang="pl-PL" i="1" dirty="0"/>
              <a:t>”. </a:t>
            </a:r>
            <a:r>
              <a:rPr lang="pl-PL" i="1" dirty="0" err="1"/>
              <a:t>Poetic</a:t>
            </a:r>
            <a:r>
              <a:rPr lang="pl-PL" i="1" dirty="0"/>
              <a:t> </a:t>
            </a:r>
            <a:r>
              <a:rPr lang="pl-PL" i="1" dirty="0" err="1"/>
              <a:t>illusion</a:t>
            </a:r>
            <a:r>
              <a:rPr lang="pl-PL" i="1" dirty="0"/>
              <a:t> </a:t>
            </a:r>
            <a:r>
              <a:rPr lang="pl-PL" i="1" dirty="0" err="1"/>
              <a:t>or</a:t>
            </a:r>
            <a:r>
              <a:rPr lang="pl-PL" i="1" dirty="0"/>
              <a:t> </a:t>
            </a:r>
            <a:r>
              <a:rPr lang="pl-PL" i="1" dirty="0" err="1"/>
              <a:t>historical</a:t>
            </a:r>
            <a:r>
              <a:rPr lang="pl-PL" i="1" dirty="0"/>
              <a:t> </a:t>
            </a:r>
            <a:r>
              <a:rPr lang="pl-PL" i="1" dirty="0" err="1"/>
              <a:t>reality</a:t>
            </a:r>
            <a:r>
              <a:rPr lang="pl-PL" i="1" dirty="0"/>
              <a:t>?</a:t>
            </a:r>
            <a:r>
              <a:rPr lang="pl-PL" dirty="0"/>
              <a:t>, „The </a:t>
            </a:r>
            <a:r>
              <a:rPr lang="pl-PL" dirty="0" err="1"/>
              <a:t>Polish</a:t>
            </a:r>
            <a:r>
              <a:rPr lang="pl-PL" dirty="0"/>
              <a:t> </a:t>
            </a:r>
            <a:r>
              <a:rPr lang="pl-PL" dirty="0" err="1"/>
              <a:t>Review</a:t>
            </a:r>
            <a:r>
              <a:rPr lang="pl-PL" dirty="0"/>
              <a:t>” 1969 vol. 14, no. 2, p. 21.</a:t>
            </a:r>
          </a:p>
        </p:txBody>
      </p:sp>
      <p:pic>
        <p:nvPicPr>
          <p:cNvPr id="6" name="Symbol zastępczy zawartości 5">
            <a:extLst>
              <a:ext uri="{FF2B5EF4-FFF2-40B4-BE49-F238E27FC236}">
                <a16:creationId xmlns:a16="http://schemas.microsoft.com/office/drawing/2014/main" xmlns="" id="{CAC65EFE-DE5D-2537-DA5E-E6EB0921A8A9}"/>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172200" y="2240280"/>
            <a:ext cx="5721492" cy="3218339"/>
          </a:xfrm>
        </p:spPr>
      </p:pic>
    </p:spTree>
    <p:extLst>
      <p:ext uri="{BB962C8B-B14F-4D97-AF65-F5344CB8AC3E}">
        <p14:creationId xmlns:p14="http://schemas.microsoft.com/office/powerpoint/2010/main" xmlns="" val="34600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7A3906B-F88B-87CF-3B15-04EAF02880EE}"/>
              </a:ext>
            </a:extLst>
          </p:cNvPr>
          <p:cNvSpPr>
            <a:spLocks noGrp="1"/>
          </p:cNvSpPr>
          <p:nvPr>
            <p:ph type="title"/>
          </p:nvPr>
        </p:nvSpPr>
        <p:spPr>
          <a:xfrm>
            <a:off x="838200" y="365125"/>
            <a:ext cx="10515600" cy="841883"/>
          </a:xfrm>
        </p:spPr>
        <p:txBody>
          <a:bodyPr>
            <a:noAutofit/>
          </a:bodyPr>
          <a:lstStyle/>
          <a:p>
            <a:pPr algn="ctr"/>
            <a:r>
              <a:rPr lang="pl-PL" sz="3200" dirty="0"/>
              <a:t>Przestrzeń i metaforyka przestrzenna w </a:t>
            </a:r>
            <a:r>
              <a:rPr lang="pl-PL" sz="3200" i="1" dirty="0"/>
              <a:t>Termopilach polskich. </a:t>
            </a:r>
            <a:r>
              <a:rPr lang="pl-PL" sz="3200" dirty="0"/>
              <a:t>Space and </a:t>
            </a:r>
            <a:r>
              <a:rPr lang="pl-PL" sz="3200" dirty="0" err="1"/>
              <a:t>spatial</a:t>
            </a:r>
            <a:r>
              <a:rPr lang="pl-PL" sz="3200" dirty="0"/>
              <a:t> </a:t>
            </a:r>
            <a:r>
              <a:rPr lang="pl-PL" sz="3200" dirty="0" err="1"/>
              <a:t>metaphors</a:t>
            </a:r>
            <a:r>
              <a:rPr lang="pl-PL" sz="3200" dirty="0"/>
              <a:t> in </a:t>
            </a:r>
            <a:r>
              <a:rPr lang="pl-PL" sz="3200" i="1" dirty="0" err="1"/>
              <a:t>Polish</a:t>
            </a:r>
            <a:r>
              <a:rPr lang="pl-PL" sz="3200" i="1" dirty="0"/>
              <a:t> </a:t>
            </a:r>
            <a:r>
              <a:rPr lang="pl-PL" sz="3200" i="1" dirty="0" err="1"/>
              <a:t>Thermopylae</a:t>
            </a:r>
            <a:endParaRPr lang="pl-PL" sz="3200" i="1" dirty="0"/>
          </a:p>
        </p:txBody>
      </p:sp>
      <p:pic>
        <p:nvPicPr>
          <p:cNvPr id="6" name="Symbol zastępczy zawartości 5">
            <a:extLst>
              <a:ext uri="{FF2B5EF4-FFF2-40B4-BE49-F238E27FC236}">
                <a16:creationId xmlns:a16="http://schemas.microsoft.com/office/drawing/2014/main" xmlns="" id="{03128C6C-8467-E15C-4252-106F2589A9EE}"/>
              </a:ext>
            </a:extLst>
          </p:cNvPr>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rot="16200000">
            <a:off x="639953" y="1295271"/>
            <a:ext cx="5266943" cy="5492751"/>
          </a:xfrm>
        </p:spPr>
      </p:pic>
      <p:pic>
        <p:nvPicPr>
          <p:cNvPr id="8" name="Symbol zastępczy zawartości 7">
            <a:extLst>
              <a:ext uri="{FF2B5EF4-FFF2-40B4-BE49-F238E27FC236}">
                <a16:creationId xmlns:a16="http://schemas.microsoft.com/office/drawing/2014/main" xmlns="" id="{88C5FAB4-E2B7-BFDE-369C-E6DAABD78879}"/>
              </a:ext>
            </a:extLst>
          </p:cNvPr>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6172200" y="1408175"/>
            <a:ext cx="5181600" cy="5266944"/>
          </a:xfrm>
        </p:spPr>
      </p:pic>
    </p:spTree>
    <p:extLst>
      <p:ext uri="{BB962C8B-B14F-4D97-AF65-F5344CB8AC3E}">
        <p14:creationId xmlns:p14="http://schemas.microsoft.com/office/powerpoint/2010/main" xmlns="" val="3926770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8DA10B3-64D3-40B1-04BF-BE57BF81C567}"/>
              </a:ext>
            </a:extLst>
          </p:cNvPr>
          <p:cNvSpPr>
            <a:spLocks noGrp="1"/>
          </p:cNvSpPr>
          <p:nvPr>
            <p:ph type="title"/>
          </p:nvPr>
        </p:nvSpPr>
        <p:spPr/>
        <p:txBody>
          <a:bodyPr/>
          <a:lstStyle/>
          <a:p>
            <a:r>
              <a:rPr lang="pl-PL" dirty="0"/>
              <a:t>Dramat jako dar w stulecie „bitwy narodów”</a:t>
            </a:r>
          </a:p>
        </p:txBody>
      </p:sp>
      <p:pic>
        <p:nvPicPr>
          <p:cNvPr id="6" name="Symbol zastępczy zawartości 5">
            <a:extLst>
              <a:ext uri="{FF2B5EF4-FFF2-40B4-BE49-F238E27FC236}">
                <a16:creationId xmlns:a16="http://schemas.microsoft.com/office/drawing/2014/main" xmlns="" id="{1446B43B-2ED6-9645-DFA4-B7BA75F11360}"/>
              </a:ext>
            </a:extLst>
          </p:cNvPr>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838200" y="1902179"/>
            <a:ext cx="5181600" cy="4198230"/>
          </a:xfrm>
        </p:spPr>
      </p:pic>
      <p:sp>
        <p:nvSpPr>
          <p:cNvPr id="4" name="Symbol zastępczy zawartości 3">
            <a:extLst>
              <a:ext uri="{FF2B5EF4-FFF2-40B4-BE49-F238E27FC236}">
                <a16:creationId xmlns:a16="http://schemas.microsoft.com/office/drawing/2014/main" xmlns="" id="{2339F7EB-7FC4-9721-8781-D8DD7102CE67}"/>
              </a:ext>
            </a:extLst>
          </p:cNvPr>
          <p:cNvSpPr>
            <a:spLocks noGrp="1"/>
          </p:cNvSpPr>
          <p:nvPr>
            <p:ph sz="half" idx="2"/>
          </p:nvPr>
        </p:nvSpPr>
        <p:spPr/>
        <p:txBody>
          <a:bodyPr>
            <a:normAutofit fontScale="62500" lnSpcReduction="20000"/>
          </a:bodyPr>
          <a:lstStyle/>
          <a:p>
            <a:pPr marL="0" indent="0">
              <a:buNone/>
            </a:pPr>
            <a:r>
              <a:rPr lang="pl-PL" dirty="0"/>
              <a:t>Książę Józef Poniatowski ukazany jest w trakcie skoku na koniu w nurty rzeki Elstery, gdzie poniósł śmierć 19 października 1813 r. w czasie bitwy pod Lipskiem. Starcie, zwane „bitwą narodów”, było klęską Napoleona, a na śmierć Poniatowskiego złożył się cały szereg niefortunnych wydarzeń. Polak wykazał się takim męstwem, że w trakcie bitwy został mianowany marszałkiem Francji, co było absolutnie wyjątkowe, zważywszy że nie był Francuzem. Gdy Napoleon zrozumiał, że bitwa może zakończyć się klęską, nakazał ewakuację wojsk przez Elsterę; niestety, przedwcześnie wysadzono most. Poniatowski – wówczas już ranny – próbował sforsować rzekę konno, ale został postrzelony i ostatecznie zginął. Nie wiadomo, czyja kula dobiła marszałka Francji; niektórzy badacze twierdzą, że przez pomyłkę zastrzelili go sami Francuzi.</a:t>
            </a:r>
          </a:p>
          <a:p>
            <a:pPr marL="0" indent="0">
              <a:buNone/>
            </a:pPr>
            <a:r>
              <a:rPr lang="pl-PL" dirty="0"/>
              <a:t>Dalsze wydarzenia to – jak określają badacze – „teatr mrącej głowy” Poniatowskiego – przedwczesna, oniryczna wyprawa w zaświaty, a jednocześnie w przeszłość jego życia i dziejów.</a:t>
            </a:r>
          </a:p>
          <a:p>
            <a:pPr marL="0" indent="0">
              <a:buNone/>
            </a:pPr>
            <a:endParaRPr lang="pl-PL" dirty="0"/>
          </a:p>
        </p:txBody>
      </p:sp>
    </p:spTree>
    <p:extLst>
      <p:ext uri="{BB962C8B-B14F-4D97-AF65-F5344CB8AC3E}">
        <p14:creationId xmlns:p14="http://schemas.microsoft.com/office/powerpoint/2010/main" xmlns="" val="2224248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318ABD4-6043-B2A7-13B6-51C667281E10}"/>
              </a:ext>
            </a:extLst>
          </p:cNvPr>
          <p:cNvSpPr>
            <a:spLocks noGrp="1"/>
          </p:cNvSpPr>
          <p:nvPr>
            <p:ph type="title"/>
          </p:nvPr>
        </p:nvSpPr>
        <p:spPr>
          <a:xfrm>
            <a:off x="838200" y="502920"/>
            <a:ext cx="10515600" cy="1187768"/>
          </a:xfrm>
        </p:spPr>
        <p:txBody>
          <a:bodyPr>
            <a:normAutofit fontScale="90000"/>
          </a:bodyPr>
          <a:lstStyle/>
          <a:p>
            <a:pPr algn="ctr"/>
            <a:r>
              <a:rPr lang="en-US" dirty="0"/>
              <a:t>Drama as a Gift on the Centenary of the "Battle of the Nations"</a:t>
            </a:r>
            <a:br>
              <a:rPr lang="en-US" dirty="0"/>
            </a:br>
            <a:endParaRPr lang="pl-PL" dirty="0"/>
          </a:p>
        </p:txBody>
      </p:sp>
      <p:sp>
        <p:nvSpPr>
          <p:cNvPr id="3" name="Symbol zastępczy zawartości 2">
            <a:extLst>
              <a:ext uri="{FF2B5EF4-FFF2-40B4-BE49-F238E27FC236}">
                <a16:creationId xmlns:a16="http://schemas.microsoft.com/office/drawing/2014/main" xmlns="" id="{35F479FA-A072-D756-0F02-6A2B5FBE5CEC}"/>
              </a:ext>
            </a:extLst>
          </p:cNvPr>
          <p:cNvSpPr>
            <a:spLocks noGrp="1"/>
          </p:cNvSpPr>
          <p:nvPr>
            <p:ph sz="half" idx="1"/>
          </p:nvPr>
        </p:nvSpPr>
        <p:spPr/>
        <p:txBody>
          <a:bodyPr>
            <a:normAutofit fontScale="62500" lnSpcReduction="20000"/>
          </a:bodyPr>
          <a:lstStyle/>
          <a:p>
            <a:pPr marL="0" indent="0">
              <a:buNone/>
            </a:pPr>
            <a:r>
              <a:rPr lang="en-US" dirty="0"/>
              <a:t>Prince Józef Poniatowski is depicted leaping on horseback into the Elster River, where he died on October 19, 1813, during the Battle of Leipzig. The battle, known as the </a:t>
            </a:r>
            <a:r>
              <a:rPr lang="pl-PL" dirty="0"/>
              <a:t>„</a:t>
            </a:r>
            <a:r>
              <a:rPr lang="en-US" dirty="0"/>
              <a:t>Battle of the Nations</a:t>
            </a:r>
            <a:r>
              <a:rPr lang="pl-PL" dirty="0"/>
              <a:t>”</a:t>
            </a:r>
            <a:r>
              <a:rPr lang="en-US" dirty="0"/>
              <a:t>, was Napoleon</a:t>
            </a:r>
            <a:r>
              <a:rPr lang="pl-PL" dirty="0"/>
              <a:t>’</a:t>
            </a:r>
            <a:r>
              <a:rPr lang="en-US" dirty="0"/>
              <a:t>s defeat, and a series of unfortunate events contributed to Poniatowski</a:t>
            </a:r>
            <a:r>
              <a:rPr lang="pl-PL" dirty="0"/>
              <a:t>’</a:t>
            </a:r>
            <a:r>
              <a:rPr lang="en-US" dirty="0"/>
              <a:t>s death. The Pole demonstrated such bravery that he was appointed Marshal of France during the battle, an exceptional feat, considering he was not French. When Napoleon realized the battle might end in defeat, he ordered the evacuation of his troops across the Elster; unfortunately, the bridge was blown up </a:t>
            </a:r>
            <a:r>
              <a:rPr lang="pl-PL" dirty="0" err="1"/>
              <a:t>too</a:t>
            </a:r>
            <a:r>
              <a:rPr lang="pl-PL" dirty="0"/>
              <a:t> </a:t>
            </a:r>
            <a:r>
              <a:rPr lang="pl-PL" dirty="0" err="1"/>
              <a:t>early</a:t>
            </a:r>
            <a:r>
              <a:rPr lang="en-US" dirty="0"/>
              <a:t>. Poniatowski, already wounded, attempted to cross the river on horseback but was shot and killed. It is unknown whose bullet finished off the Marshal of France; some scholars claim that he was mistakenly shot by the French themselves.</a:t>
            </a:r>
            <a:endParaRPr lang="pl-PL" dirty="0"/>
          </a:p>
          <a:p>
            <a:pPr marL="0" indent="0">
              <a:buNone/>
            </a:pPr>
            <a:r>
              <a:rPr lang="en-US" dirty="0"/>
              <a:t>The subsequent events are – as researchers call them – Poniatowski’s “theatre of the dying head” – a</a:t>
            </a:r>
            <a:r>
              <a:rPr lang="pl-PL" dirty="0"/>
              <a:t>n</a:t>
            </a:r>
            <a:r>
              <a:rPr lang="en-US" dirty="0"/>
              <a:t> </a:t>
            </a:r>
            <a:r>
              <a:rPr lang="pl-PL" dirty="0" err="1"/>
              <a:t>early</a:t>
            </a:r>
            <a:r>
              <a:rPr lang="pl-PL" dirty="0"/>
              <a:t>, </a:t>
            </a:r>
            <a:r>
              <a:rPr lang="pl-PL" dirty="0" err="1"/>
              <a:t>oneiric</a:t>
            </a:r>
            <a:r>
              <a:rPr lang="en-US" dirty="0"/>
              <a:t> journey into the afterlife, and at the same time into the past of his life and history.</a:t>
            </a:r>
          </a:p>
          <a:p>
            <a:pPr marL="0" indent="0">
              <a:buNone/>
            </a:pPr>
            <a:endParaRPr lang="en-US" dirty="0"/>
          </a:p>
          <a:p>
            <a:pPr marL="0" indent="0">
              <a:buNone/>
            </a:pPr>
            <a:endParaRPr lang="pl-PL" dirty="0"/>
          </a:p>
        </p:txBody>
      </p:sp>
      <p:pic>
        <p:nvPicPr>
          <p:cNvPr id="6" name="Symbol zastępczy zawartości 5">
            <a:extLst>
              <a:ext uri="{FF2B5EF4-FFF2-40B4-BE49-F238E27FC236}">
                <a16:creationId xmlns:a16="http://schemas.microsoft.com/office/drawing/2014/main" xmlns="" id="{F8A318A1-B853-2FB2-87ED-D0D9A08A244F}"/>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177605" y="2276856"/>
            <a:ext cx="5223246" cy="3483864"/>
          </a:xfrm>
        </p:spPr>
      </p:pic>
    </p:spTree>
    <p:extLst>
      <p:ext uri="{BB962C8B-B14F-4D97-AF65-F5344CB8AC3E}">
        <p14:creationId xmlns:p14="http://schemas.microsoft.com/office/powerpoint/2010/main" xmlns="" val="2129176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8EA4C70-DE8F-55E9-9C76-A8F41C549AA7}"/>
              </a:ext>
            </a:extLst>
          </p:cNvPr>
          <p:cNvSpPr>
            <a:spLocks noGrp="1"/>
          </p:cNvSpPr>
          <p:nvPr>
            <p:ph type="title"/>
          </p:nvPr>
        </p:nvSpPr>
        <p:spPr/>
        <p:txBody>
          <a:bodyPr>
            <a:noAutofit/>
          </a:bodyPr>
          <a:lstStyle/>
          <a:p>
            <a:pPr algn="ctr"/>
            <a:r>
              <a:rPr lang="pl-PL" sz="3600" dirty="0"/>
              <a:t>Poziomy przestrzeni a poziomy dziania się.</a:t>
            </a:r>
            <a:br>
              <a:rPr lang="pl-PL" sz="3600" dirty="0"/>
            </a:br>
            <a:r>
              <a:rPr lang="pl-PL" sz="3600" b="1" dirty="0"/>
              <a:t>Nietłumaczona</a:t>
            </a:r>
            <a:r>
              <a:rPr lang="pl-PL" sz="3600" dirty="0"/>
              <a:t>, ale i </a:t>
            </a:r>
            <a:r>
              <a:rPr lang="pl-PL" sz="3600" b="1" dirty="0"/>
              <a:t>niewytłumaczalna </a:t>
            </a:r>
            <a:r>
              <a:rPr lang="pl-PL" sz="3600" dirty="0"/>
              <a:t>wielość poziomów akcji</a:t>
            </a:r>
          </a:p>
        </p:txBody>
      </p:sp>
      <p:sp>
        <p:nvSpPr>
          <p:cNvPr id="3" name="Symbol zastępczy zawartości 2">
            <a:extLst>
              <a:ext uri="{FF2B5EF4-FFF2-40B4-BE49-F238E27FC236}">
                <a16:creationId xmlns:a16="http://schemas.microsoft.com/office/drawing/2014/main" xmlns="" id="{2B89C838-2113-DCB8-05E8-B4C735A657A2}"/>
              </a:ext>
            </a:extLst>
          </p:cNvPr>
          <p:cNvSpPr>
            <a:spLocks noGrp="1"/>
          </p:cNvSpPr>
          <p:nvPr>
            <p:ph sz="half" idx="1"/>
          </p:nvPr>
        </p:nvSpPr>
        <p:spPr/>
        <p:txBody>
          <a:bodyPr>
            <a:normAutofit fontScale="62500" lnSpcReduction="20000"/>
          </a:bodyPr>
          <a:lstStyle/>
          <a:p>
            <a:pPr marL="0" indent="0">
              <a:buNone/>
            </a:pPr>
            <a:r>
              <a:rPr lang="pl-PL" dirty="0"/>
              <a:t>W </a:t>
            </a:r>
            <a:r>
              <a:rPr lang="pl-PL" i="1" dirty="0"/>
              <a:t>Termopilach polskich </a:t>
            </a:r>
            <a:r>
              <a:rPr lang="pl-PL" dirty="0"/>
              <a:t>utrzymują się zasady zabudowy przestrzeni sytuującej bohatera zależnie od tego, co on przeżywa. [Dramaturg] wyróżnił kilka kondygnacji, na których równolegle toczy się akcja. Ich wybór zależy od wewnętrznego stanu bohaterów, nie jest związany wyłącznie z mimetyczną koniecznością zmiany miejsca, nie jest też uwarunkowany </a:t>
            </a:r>
            <a:r>
              <a:rPr lang="pl-PL" dirty="0" err="1"/>
              <a:t>symultaneizmem</a:t>
            </a:r>
            <a:r>
              <a:rPr lang="pl-PL" dirty="0"/>
              <a:t>. I tu obserwujemy ruch postaci ku górze, choć dotyczy to jedynie bohaterów wybranych i doskonalących się wewnętrznie, wiąże się bowiem z przejściem bohatera na inną kondygnację sceniczną, które dokonuje się na oczach widza, z pogwałceniem zachowanej dotąd iluzji prawdopodobieństwa życiowego [piętra reprezentują świat Prometeusza, dół – świat Lucyfera, wchodzenie do góry – atak na niebiosa, K. S.].</a:t>
            </a:r>
          </a:p>
          <a:p>
            <a:pPr marL="0" indent="0">
              <a:buNone/>
            </a:pPr>
            <a:r>
              <a:rPr lang="pl-PL" dirty="0"/>
              <a:t>E. Rzewuska, </a:t>
            </a:r>
            <a:r>
              <a:rPr lang="pl-PL" i="1" dirty="0"/>
              <a:t>W mrokach pałacu i na Termopilach. Organizacja przestrzeni</a:t>
            </a:r>
            <a:r>
              <a:rPr lang="pl-PL" dirty="0"/>
              <a:t>, [w:] tejże, </a:t>
            </a:r>
            <a:r>
              <a:rPr lang="pl-PL" i="1" dirty="0"/>
              <a:t>O dramaturgii Tadeusza Micińskiego</a:t>
            </a:r>
            <a:r>
              <a:rPr lang="pl-PL" dirty="0"/>
              <a:t>, Wrocław 1977, s. 138-139.</a:t>
            </a:r>
          </a:p>
          <a:p>
            <a:pPr marL="0" indent="0">
              <a:buNone/>
            </a:pPr>
            <a:endParaRPr lang="pl-PL" dirty="0"/>
          </a:p>
        </p:txBody>
      </p:sp>
      <p:pic>
        <p:nvPicPr>
          <p:cNvPr id="6" name="Symbol zastępczy zawartości 5">
            <a:extLst>
              <a:ext uri="{FF2B5EF4-FFF2-40B4-BE49-F238E27FC236}">
                <a16:creationId xmlns:a16="http://schemas.microsoft.com/office/drawing/2014/main" xmlns="" id="{389B6ABE-A511-5328-7842-99388E83311A}"/>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258575" y="2350008"/>
            <a:ext cx="4983775" cy="3319272"/>
          </a:xfrm>
        </p:spPr>
      </p:pic>
    </p:spTree>
    <p:extLst>
      <p:ext uri="{BB962C8B-B14F-4D97-AF65-F5344CB8AC3E}">
        <p14:creationId xmlns:p14="http://schemas.microsoft.com/office/powerpoint/2010/main" xmlns="" val="242138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Najważniejsza tradycja duchowa w dziele Micińskiego: </a:t>
            </a:r>
            <a:r>
              <a:rPr lang="pl-PL" dirty="0" err="1" smtClean="0"/>
              <a:t>lucyferyzm</a:t>
            </a:r>
            <a:r>
              <a:rPr lang="pl-PL" dirty="0" smtClean="0"/>
              <a:t> chrystusowy. Jak go rozumieć?</a:t>
            </a:r>
            <a:endParaRPr lang="pl-PL" dirty="0"/>
          </a:p>
        </p:txBody>
      </p:sp>
      <p:pic>
        <p:nvPicPr>
          <p:cNvPr id="7" name="Symbol zastępczy zawartości 6" descr="img_20260114_153403807_hdr.jpg"/>
          <p:cNvPicPr>
            <a:picLocks noGrp="1" noChangeAspect="1"/>
          </p:cNvPicPr>
          <p:nvPr>
            <p:ph sz="half" idx="2"/>
          </p:nvPr>
        </p:nvPicPr>
        <p:blipFill>
          <a:blip r:embed="rId2" cstate="print"/>
          <a:stretch>
            <a:fillRect/>
          </a:stretch>
        </p:blipFill>
        <p:spPr>
          <a:xfrm>
            <a:off x="6893169" y="1825624"/>
            <a:ext cx="3501583" cy="4668777"/>
          </a:xfrm>
        </p:spPr>
      </p:pic>
      <p:sp>
        <p:nvSpPr>
          <p:cNvPr id="6" name="Symbol zastępczy zawartości 5"/>
          <p:cNvSpPr>
            <a:spLocks noGrp="1"/>
          </p:cNvSpPr>
          <p:nvPr>
            <p:ph sz="half" idx="1"/>
          </p:nvPr>
        </p:nvSpPr>
        <p:spPr/>
        <p:txBody>
          <a:bodyPr>
            <a:normAutofit fontScale="77500" lnSpcReduction="20000"/>
          </a:bodyPr>
          <a:lstStyle/>
          <a:p>
            <a:pPr>
              <a:buNone/>
            </a:pPr>
            <a:r>
              <a:rPr lang="pl-PL" dirty="0" smtClean="0"/>
              <a:t>Lucyfer „to brat starszy Chrystusa w jego przedwiecznym istnieniu</a:t>
            </a:r>
            <a:r>
              <a:rPr lang="pl-PL" dirty="0" smtClean="0"/>
              <a:t>” (</a:t>
            </a:r>
            <a:r>
              <a:rPr lang="pl-PL" i="1" dirty="0" err="1" smtClean="0"/>
              <a:t>Xiądz</a:t>
            </a:r>
            <a:r>
              <a:rPr lang="pl-PL" i="1" dirty="0" smtClean="0"/>
              <a:t> Faust</a:t>
            </a:r>
            <a:r>
              <a:rPr lang="pl-PL" dirty="0" smtClean="0"/>
              <a:t>).</a:t>
            </a:r>
          </a:p>
          <a:p>
            <a:pPr>
              <a:buNone/>
            </a:pPr>
            <a:r>
              <a:rPr lang="pl-PL" dirty="0" smtClean="0"/>
              <a:t>„Miałem </a:t>
            </a:r>
            <a:r>
              <a:rPr lang="pl-PL" dirty="0" smtClean="0"/>
              <a:t>jednak dane mniemać, że jak Chrystus rządzi w sferach </a:t>
            </a:r>
            <a:r>
              <a:rPr lang="pl-PL" dirty="0" err="1" smtClean="0"/>
              <a:t>religji</a:t>
            </a:r>
            <a:r>
              <a:rPr lang="pl-PL" dirty="0" smtClean="0"/>
              <a:t> naszych uczuć – w sferach Miłości, wyższej nad zmysłowość – tak Lucyfer jest Królem naszych Jaźni w dziedzinie </a:t>
            </a:r>
            <a:r>
              <a:rPr lang="pl-PL" dirty="0" smtClean="0"/>
              <a:t>Wiedzy”</a:t>
            </a:r>
            <a:r>
              <a:rPr lang="pl-PL" dirty="0" smtClean="0"/>
              <a:t> (</a:t>
            </a:r>
            <a:r>
              <a:rPr lang="pl-PL" i="1" dirty="0" err="1" smtClean="0"/>
              <a:t>Xiądz</a:t>
            </a:r>
            <a:r>
              <a:rPr lang="pl-PL" i="1" dirty="0" smtClean="0"/>
              <a:t> Faust</a:t>
            </a:r>
            <a:r>
              <a:rPr lang="pl-PL" dirty="0" smtClean="0"/>
              <a:t>)</a:t>
            </a:r>
            <a:r>
              <a:rPr lang="pl-PL" dirty="0" smtClean="0"/>
              <a:t>.</a:t>
            </a:r>
          </a:p>
          <a:p>
            <a:pPr>
              <a:buNone/>
            </a:pPr>
            <a:r>
              <a:rPr lang="pl-PL" dirty="0" smtClean="0"/>
              <a:t>„Na </a:t>
            </a:r>
            <a:r>
              <a:rPr lang="pl-PL" dirty="0" smtClean="0"/>
              <a:t>krzyż – na krzyż chcę! Nie z poddania się Bogu – nienawidzę go odtąd i na wieki – wyzywam go na bój bez miłosierdzia. Ja – </a:t>
            </a:r>
            <a:r>
              <a:rPr lang="pl-PL" dirty="0" err="1" smtClean="0"/>
              <a:t>Lucifer</a:t>
            </a:r>
            <a:r>
              <a:rPr lang="pl-PL" dirty="0" smtClean="0"/>
              <a:t>, umierać będę na krzyżu – </a:t>
            </a:r>
            <a:r>
              <a:rPr lang="pl-PL" dirty="0" err="1" smtClean="0"/>
              <a:t>spiekielnię</a:t>
            </a:r>
            <a:r>
              <a:rPr lang="pl-PL" dirty="0" smtClean="0"/>
              <a:t> lazurowy Nazarejczyka tron. Każdą krwi kroplą sączyć będę nad ciemną pierś Boga, co łamie nas, tryumfujący</a:t>
            </a:r>
            <a:r>
              <a:rPr lang="pl-PL" dirty="0" smtClean="0"/>
              <a:t>!” (</a:t>
            </a:r>
            <a:r>
              <a:rPr lang="pl-PL" i="1" dirty="0" smtClean="0"/>
              <a:t>Bazylissa </a:t>
            </a:r>
            <a:r>
              <a:rPr lang="pl-PL" i="1" dirty="0" err="1" smtClean="0"/>
              <a:t>Teofanu</a:t>
            </a:r>
            <a:r>
              <a:rPr lang="pl-PL" dirty="0" smtClean="0"/>
              <a:t>).</a:t>
            </a:r>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600" dirty="0" smtClean="0"/>
              <a:t>The most important spiritual tradition in </a:t>
            </a:r>
            <a:r>
              <a:rPr lang="en-US" sz="3600" dirty="0" err="1" smtClean="0"/>
              <a:t>Miciński's</a:t>
            </a:r>
            <a:r>
              <a:rPr lang="en-US" sz="3600" dirty="0" smtClean="0"/>
              <a:t> work: Christ's </a:t>
            </a:r>
            <a:r>
              <a:rPr lang="en-US" sz="3600" dirty="0" err="1" smtClean="0"/>
              <a:t>Luciferianism</a:t>
            </a:r>
            <a:r>
              <a:rPr lang="en-US" sz="3600" dirty="0" smtClean="0"/>
              <a:t>. How to understand it?</a:t>
            </a:r>
            <a:endParaRPr lang="pl-PL" sz="3600" dirty="0"/>
          </a:p>
        </p:txBody>
      </p:sp>
      <p:sp>
        <p:nvSpPr>
          <p:cNvPr id="3" name="Symbol zastępczy zawartości 2"/>
          <p:cNvSpPr>
            <a:spLocks noGrp="1"/>
          </p:cNvSpPr>
          <p:nvPr>
            <p:ph sz="half" idx="1"/>
          </p:nvPr>
        </p:nvSpPr>
        <p:spPr/>
        <p:txBody>
          <a:bodyPr>
            <a:normAutofit fontScale="77500" lnSpcReduction="20000"/>
          </a:bodyPr>
          <a:lstStyle/>
          <a:p>
            <a:pPr>
              <a:buNone/>
            </a:pPr>
            <a:r>
              <a:rPr lang="en-US" dirty="0" smtClean="0"/>
              <a:t>Lucifer </a:t>
            </a:r>
            <a:r>
              <a:rPr lang="pl-PL" dirty="0" smtClean="0"/>
              <a:t>„</a:t>
            </a:r>
            <a:r>
              <a:rPr lang="en-US" dirty="0" smtClean="0"/>
              <a:t>is </a:t>
            </a:r>
            <a:r>
              <a:rPr lang="en-US" dirty="0" smtClean="0"/>
              <a:t>the elder brother of Christ in his eternal </a:t>
            </a:r>
            <a:r>
              <a:rPr lang="en-US" dirty="0" smtClean="0"/>
              <a:t>existence</a:t>
            </a:r>
            <a:r>
              <a:rPr lang="pl-PL" dirty="0" smtClean="0"/>
              <a:t>”</a:t>
            </a:r>
            <a:r>
              <a:rPr lang="en-US" dirty="0" smtClean="0"/>
              <a:t> </a:t>
            </a:r>
            <a:r>
              <a:rPr lang="en-US" dirty="0" smtClean="0"/>
              <a:t>(</a:t>
            </a:r>
            <a:r>
              <a:rPr lang="en-US" i="1" dirty="0" smtClean="0"/>
              <a:t>Father Faust</a:t>
            </a:r>
            <a:r>
              <a:rPr lang="en-US" dirty="0" smtClean="0"/>
              <a:t>). </a:t>
            </a:r>
            <a:endParaRPr lang="pl-PL" dirty="0" smtClean="0"/>
          </a:p>
          <a:p>
            <a:pPr>
              <a:buNone/>
            </a:pPr>
            <a:r>
              <a:rPr lang="pl-PL" dirty="0" smtClean="0"/>
              <a:t>„</a:t>
            </a:r>
            <a:r>
              <a:rPr lang="en-US" dirty="0" smtClean="0"/>
              <a:t>However</a:t>
            </a:r>
            <a:r>
              <a:rPr lang="en-US" dirty="0" smtClean="0"/>
              <a:t>, I had the privilege of believing that just as Christ rules in the religious spheres of our feelings—in the spheres of Love, higher than sensuality—so Lucifer is the King of our selves in the realm of Knowledge" (</a:t>
            </a:r>
            <a:r>
              <a:rPr lang="en-US" i="1" dirty="0" smtClean="0"/>
              <a:t>Father Faust</a:t>
            </a:r>
            <a:r>
              <a:rPr lang="en-US" dirty="0" smtClean="0"/>
              <a:t>). </a:t>
            </a:r>
            <a:endParaRPr lang="pl-PL" dirty="0" smtClean="0"/>
          </a:p>
          <a:p>
            <a:pPr>
              <a:buNone/>
            </a:pPr>
            <a:r>
              <a:rPr lang="pl-PL" dirty="0" smtClean="0"/>
              <a:t>„</a:t>
            </a:r>
            <a:r>
              <a:rPr lang="en-US" dirty="0" smtClean="0"/>
              <a:t>On </a:t>
            </a:r>
            <a:r>
              <a:rPr lang="en-US" dirty="0" smtClean="0"/>
              <a:t>the cross—on the cross I desire! Not out of submission to God—I hate him from now on and forever—I challenge him to a battle without mercy. I—Lucifer, will die on the cross—the incinerator of the azure throne of the Nazarene. I will drip every drop of blood over the dark breast of God, who breaks us, triumphant!" (</a:t>
            </a:r>
            <a:r>
              <a:rPr lang="en-US" i="1" dirty="0" err="1" smtClean="0"/>
              <a:t>Basilissa</a:t>
            </a:r>
            <a:r>
              <a:rPr lang="en-US" i="1" dirty="0" smtClean="0"/>
              <a:t> </a:t>
            </a:r>
            <a:r>
              <a:rPr lang="en-US" i="1" dirty="0" err="1" smtClean="0"/>
              <a:t>Theophanu</a:t>
            </a:r>
            <a:r>
              <a:rPr lang="en-US" dirty="0" smtClean="0"/>
              <a:t>).</a:t>
            </a:r>
            <a:endParaRPr lang="pl-PL"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6172200" y="1589649"/>
            <a:ext cx="5181600" cy="47408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1400941-A7E7-D9FC-916D-08BD8575F799}"/>
              </a:ext>
            </a:extLst>
          </p:cNvPr>
          <p:cNvSpPr>
            <a:spLocks noGrp="1"/>
          </p:cNvSpPr>
          <p:nvPr>
            <p:ph type="title"/>
          </p:nvPr>
        </p:nvSpPr>
        <p:spPr/>
        <p:txBody>
          <a:bodyPr/>
          <a:lstStyle/>
          <a:p>
            <a:pPr algn="ctr"/>
            <a:r>
              <a:rPr lang="pl-PL" dirty="0"/>
              <a:t>Tadeusz Miciński (Łódź 1873-Czertyków 1918)</a:t>
            </a:r>
          </a:p>
        </p:txBody>
      </p:sp>
      <p:sp>
        <p:nvSpPr>
          <p:cNvPr id="3" name="Symbol zastępczy zawartości 2">
            <a:extLst>
              <a:ext uri="{FF2B5EF4-FFF2-40B4-BE49-F238E27FC236}">
                <a16:creationId xmlns:a16="http://schemas.microsoft.com/office/drawing/2014/main" xmlns="" id="{F9536E5E-F4E7-4A8C-DA96-4ED4F9262585}"/>
              </a:ext>
            </a:extLst>
          </p:cNvPr>
          <p:cNvSpPr>
            <a:spLocks noGrp="1"/>
          </p:cNvSpPr>
          <p:nvPr>
            <p:ph sz="half" idx="1"/>
          </p:nvPr>
        </p:nvSpPr>
        <p:spPr/>
        <p:txBody>
          <a:bodyPr>
            <a:normAutofit fontScale="77500" lnSpcReduction="20000"/>
          </a:bodyPr>
          <a:lstStyle/>
          <a:p>
            <a:pPr marL="0" indent="0">
              <a:buNone/>
            </a:pPr>
            <a:r>
              <a:rPr lang="pl-PL" dirty="0"/>
              <a:t>Studiował </a:t>
            </a:r>
            <a:r>
              <a:rPr lang="pl-PL" b="1" dirty="0"/>
              <a:t>historię</a:t>
            </a:r>
            <a:r>
              <a:rPr lang="pl-PL" dirty="0"/>
              <a:t> w Krakowie na Uniwersytecie Jagiellońskim (1893-95) oraz </a:t>
            </a:r>
            <a:r>
              <a:rPr lang="pl-PL" b="1" dirty="0"/>
              <a:t>filozofię</a:t>
            </a:r>
            <a:r>
              <a:rPr lang="pl-PL" dirty="0"/>
              <a:t> w Lipsku (1895) i Berlinie (1896). W czasach studenckich należał do </a:t>
            </a:r>
            <a:r>
              <a:rPr lang="pl-PL" b="1" dirty="0"/>
              <a:t>radykalnych organizacji młodzieżowych</a:t>
            </a:r>
            <a:r>
              <a:rPr lang="pl-PL" dirty="0"/>
              <a:t>. Podczas pobytu w Berlinie poznał Stanisława Przybyszewskiego, z którym rozczytywali się w tych samych pracach z zakresu </a:t>
            </a:r>
            <a:r>
              <a:rPr lang="pl-PL" b="1" dirty="0"/>
              <a:t>demonologii i satanizmu</a:t>
            </a:r>
            <a:r>
              <a:rPr lang="pl-PL" dirty="0"/>
              <a:t>. Poznał także Wincentego Lutosławskiego, który umożliwił mu pobyt w Hiszpanii (1897-98), gdzie Miciński zainteresował się </a:t>
            </a:r>
            <a:r>
              <a:rPr lang="pl-PL" b="1" dirty="0"/>
              <a:t>mistyką hiszpańską i polską</a:t>
            </a:r>
            <a:r>
              <a:rPr lang="pl-PL" dirty="0"/>
              <a:t>, towiańszczyzną, </a:t>
            </a:r>
            <a:r>
              <a:rPr lang="pl-PL" b="1" dirty="0"/>
              <a:t>filozofią Platona i Nietzschego</a:t>
            </a:r>
            <a:r>
              <a:rPr lang="pl-PL" dirty="0"/>
              <a:t> oraz hiszpańskim malarstwem (zwłaszcza </a:t>
            </a:r>
            <a:r>
              <a:rPr lang="pl-PL" b="1" dirty="0"/>
              <a:t>Francisco Goyą</a:t>
            </a:r>
            <a:r>
              <a:rPr lang="pl-PL" dirty="0"/>
              <a:t>) i dramatem (głównie </a:t>
            </a:r>
            <a:r>
              <a:rPr lang="pl-PL" b="1" dirty="0"/>
              <a:t>Calderonem</a:t>
            </a:r>
            <a:r>
              <a:rPr lang="pl-PL" dirty="0"/>
              <a:t>).</a:t>
            </a:r>
          </a:p>
        </p:txBody>
      </p:sp>
      <p:pic>
        <p:nvPicPr>
          <p:cNvPr id="6" name="Symbol zastępczy zawartości 5">
            <a:extLst>
              <a:ext uri="{FF2B5EF4-FFF2-40B4-BE49-F238E27FC236}">
                <a16:creationId xmlns:a16="http://schemas.microsoft.com/office/drawing/2014/main" xmlns="" id="{F09191DE-BE2D-7C56-52D3-6AA3E95275BF}"/>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7355722" y="1825625"/>
            <a:ext cx="2814555" cy="4351338"/>
          </a:xfrm>
        </p:spPr>
      </p:pic>
    </p:spTree>
    <p:extLst>
      <p:ext uri="{BB962C8B-B14F-4D97-AF65-F5344CB8AC3E}">
        <p14:creationId xmlns:p14="http://schemas.microsoft.com/office/powerpoint/2010/main" xmlns="" val="1862194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EB785E9-1CC9-6D51-504D-19F1C77F1C4C}"/>
              </a:ext>
            </a:extLst>
          </p:cNvPr>
          <p:cNvSpPr>
            <a:spLocks noGrp="1"/>
          </p:cNvSpPr>
          <p:nvPr>
            <p:ph type="title"/>
          </p:nvPr>
        </p:nvSpPr>
        <p:spPr/>
        <p:txBody>
          <a:bodyPr>
            <a:normAutofit fontScale="90000"/>
          </a:bodyPr>
          <a:lstStyle/>
          <a:p>
            <a:pPr algn="ctr"/>
            <a:r>
              <a:rPr lang="en-US" sz="4000" dirty="0"/>
              <a:t>Levels of space and levels of action. The inexplicable</a:t>
            </a:r>
            <a:r>
              <a:rPr lang="pl-PL" sz="4000" dirty="0"/>
              <a:t> </a:t>
            </a:r>
            <a:r>
              <a:rPr lang="en-US" sz="4000" dirty="0"/>
              <a:t>multiplicity of levels of action.</a:t>
            </a:r>
            <a:r>
              <a:rPr lang="en-US" dirty="0"/>
              <a:t/>
            </a:r>
            <a:br>
              <a:rPr lang="en-US" dirty="0"/>
            </a:br>
            <a:endParaRPr lang="pl-PL" dirty="0"/>
          </a:p>
        </p:txBody>
      </p:sp>
      <p:sp>
        <p:nvSpPr>
          <p:cNvPr id="3" name="Symbol zastępczy zawartości 2">
            <a:extLst>
              <a:ext uri="{FF2B5EF4-FFF2-40B4-BE49-F238E27FC236}">
                <a16:creationId xmlns:a16="http://schemas.microsoft.com/office/drawing/2014/main" xmlns="" id="{00C296F4-D6D8-FF25-2077-3EBA1CBF9C83}"/>
              </a:ext>
            </a:extLst>
          </p:cNvPr>
          <p:cNvSpPr>
            <a:spLocks noGrp="1"/>
          </p:cNvSpPr>
          <p:nvPr>
            <p:ph sz="half" idx="1"/>
          </p:nvPr>
        </p:nvSpPr>
        <p:spPr/>
        <p:txBody>
          <a:bodyPr>
            <a:normAutofit fontScale="62500" lnSpcReduction="20000"/>
          </a:bodyPr>
          <a:lstStyle/>
          <a:p>
            <a:pPr marL="0" indent="0">
              <a:buNone/>
            </a:pPr>
            <a:r>
              <a:rPr lang="en-US" dirty="0"/>
              <a:t>In </a:t>
            </a:r>
            <a:r>
              <a:rPr lang="en-US" i="1" dirty="0"/>
              <a:t>Polish Thermopylae</a:t>
            </a:r>
            <a:r>
              <a:rPr lang="en-US" dirty="0"/>
              <a:t> the principles of spatial construction persist, </a:t>
            </a:r>
            <a:r>
              <a:rPr lang="pl-PL" dirty="0" err="1"/>
              <a:t>depicting</a:t>
            </a:r>
            <a:r>
              <a:rPr lang="en-US" dirty="0"/>
              <a:t> the protagonist based on his experiences. [The playwright] distinguished several levels on which the action unfolds simultaneously. Their choice depends on the characters</a:t>
            </a:r>
            <a:r>
              <a:rPr lang="pl-PL" dirty="0"/>
              <a:t>’</a:t>
            </a:r>
            <a:r>
              <a:rPr lang="en-US" dirty="0"/>
              <a:t> internal state; it is not solely related to the mimetic necessity of changing location, nor is it conditioned by simultaneity. Here, too, we observe the upward movement of characters, although this applies only to the chosen and internally perfecting characters, as it involves the protagonist</a:t>
            </a:r>
            <a:r>
              <a:rPr lang="pl-PL" dirty="0"/>
              <a:t>’</a:t>
            </a:r>
            <a:r>
              <a:rPr lang="en-US" dirty="0"/>
              <a:t>s transition to another stage floor, which takes place before the audience</a:t>
            </a:r>
            <a:r>
              <a:rPr lang="pl-PL" dirty="0"/>
              <a:t>’</a:t>
            </a:r>
            <a:r>
              <a:rPr lang="en-US" dirty="0"/>
              <a:t>s eyes, violating the previously preserved illusion of life</a:t>
            </a:r>
            <a:r>
              <a:rPr lang="pl-PL" dirty="0"/>
              <a:t>’</a:t>
            </a:r>
            <a:r>
              <a:rPr lang="en-US" dirty="0"/>
              <a:t>s probability [the floors represent the world of Prometheus, the bottom – the world of Lucifer, the ascent – ​​the attack on heaven, K. S.].</a:t>
            </a:r>
          </a:p>
          <a:p>
            <a:pPr marL="0" indent="0">
              <a:buNone/>
            </a:pPr>
            <a:r>
              <a:rPr lang="en-US" dirty="0"/>
              <a:t>E. </a:t>
            </a:r>
            <a:r>
              <a:rPr lang="en-US" dirty="0" err="1"/>
              <a:t>Rzewuska</a:t>
            </a:r>
            <a:r>
              <a:rPr lang="en-US" dirty="0"/>
              <a:t>, </a:t>
            </a:r>
            <a:r>
              <a:rPr lang="en-US" i="1" dirty="0"/>
              <a:t>In the Darkness of the Palace and on Thermopylae. Organization of Space</a:t>
            </a:r>
            <a:r>
              <a:rPr lang="en-US" dirty="0"/>
              <a:t> [in:] ibid., </a:t>
            </a:r>
            <a:r>
              <a:rPr lang="en-US" i="1" dirty="0"/>
              <a:t>On the Drama</a:t>
            </a:r>
            <a:r>
              <a:rPr lang="pl-PL" i="1" dirty="0"/>
              <a:t>s</a:t>
            </a:r>
            <a:r>
              <a:rPr lang="en-US" i="1" dirty="0"/>
              <a:t> of Tadeusz </a:t>
            </a:r>
            <a:r>
              <a:rPr lang="en-US" i="1" dirty="0" err="1"/>
              <a:t>Miciński</a:t>
            </a:r>
            <a:r>
              <a:rPr lang="en-US" dirty="0"/>
              <a:t>, </a:t>
            </a:r>
            <a:r>
              <a:rPr lang="en-US" dirty="0" err="1"/>
              <a:t>Wrocław</a:t>
            </a:r>
            <a:r>
              <a:rPr lang="en-US" dirty="0"/>
              <a:t> 1977, p. 138-139.</a:t>
            </a:r>
          </a:p>
          <a:p>
            <a:pPr marL="0" indent="0">
              <a:buNone/>
            </a:pPr>
            <a:endParaRPr lang="pl-PL" dirty="0"/>
          </a:p>
        </p:txBody>
      </p:sp>
      <p:pic>
        <p:nvPicPr>
          <p:cNvPr id="6" name="Symbol zastępczy zawartości 5">
            <a:extLst>
              <a:ext uri="{FF2B5EF4-FFF2-40B4-BE49-F238E27FC236}">
                <a16:creationId xmlns:a16="http://schemas.microsoft.com/office/drawing/2014/main" xmlns="" id="{C0A8C7C9-F219-7768-1250-176C486248B3}"/>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172201" y="2275782"/>
            <a:ext cx="5177599" cy="3448362"/>
          </a:xfrm>
        </p:spPr>
      </p:pic>
    </p:spTree>
    <p:extLst>
      <p:ext uri="{BB962C8B-B14F-4D97-AF65-F5344CB8AC3E}">
        <p14:creationId xmlns:p14="http://schemas.microsoft.com/office/powerpoint/2010/main" xmlns="" val="539633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DCB06AC-1D7E-3FC1-949E-E7D20D130F39}"/>
              </a:ext>
            </a:extLst>
          </p:cNvPr>
          <p:cNvSpPr>
            <a:spLocks noGrp="1"/>
          </p:cNvSpPr>
          <p:nvPr>
            <p:ph type="title"/>
          </p:nvPr>
        </p:nvSpPr>
        <p:spPr/>
        <p:txBody>
          <a:bodyPr>
            <a:normAutofit fontScale="90000"/>
          </a:bodyPr>
          <a:lstStyle/>
          <a:p>
            <a:pPr algn="ctr"/>
            <a:r>
              <a:rPr lang="pl-PL" dirty="0" smtClean="0"/>
              <a:t>Kalejdoskopowy i anarchiczny charakter zdarzeń. </a:t>
            </a:r>
            <a:r>
              <a:rPr lang="pl-PL" dirty="0" err="1" smtClean="0"/>
              <a:t>Anarracyjność</a:t>
            </a:r>
            <a:r>
              <a:rPr lang="pl-PL" dirty="0" smtClean="0"/>
              <a:t>, apsychologiczność, warstwowość</a:t>
            </a:r>
            <a:endParaRPr lang="pl-PL" i="1" dirty="0"/>
          </a:p>
        </p:txBody>
      </p:sp>
      <p:sp>
        <p:nvSpPr>
          <p:cNvPr id="3" name="Symbol zastępczy zawartości 2">
            <a:extLst>
              <a:ext uri="{FF2B5EF4-FFF2-40B4-BE49-F238E27FC236}">
                <a16:creationId xmlns:a16="http://schemas.microsoft.com/office/drawing/2014/main" xmlns="" id="{0D8BE57B-EF71-E577-C99E-43FDE199F31E}"/>
              </a:ext>
            </a:extLst>
          </p:cNvPr>
          <p:cNvSpPr>
            <a:spLocks noGrp="1"/>
          </p:cNvSpPr>
          <p:nvPr>
            <p:ph sz="half" idx="1"/>
          </p:nvPr>
        </p:nvSpPr>
        <p:spPr>
          <a:xfrm>
            <a:off x="1" y="1825625"/>
            <a:ext cx="6019800" cy="4729920"/>
          </a:xfrm>
        </p:spPr>
        <p:txBody>
          <a:bodyPr>
            <a:normAutofit fontScale="55000" lnSpcReduction="20000"/>
          </a:bodyPr>
          <a:lstStyle/>
          <a:p>
            <a:pPr>
              <a:buNone/>
            </a:pPr>
            <a:r>
              <a:rPr lang="pl-PL" sz="3500" b="1" dirty="0" smtClean="0"/>
              <a:t>Od 1787 roku</a:t>
            </a:r>
            <a:r>
              <a:rPr lang="pl-PL" sz="3500" dirty="0" smtClean="0"/>
              <a:t>: zjazd w Kaniowie, ostatnie spotkanie Stanis</a:t>
            </a:r>
            <a:r>
              <a:rPr lang="pl-PL" sz="3500" dirty="0" smtClean="0"/>
              <a:t>ława Augusta Poniatowskiego z Katarzyną II, kochanką i protektorką króla –  </a:t>
            </a:r>
            <a:r>
              <a:rPr lang="pl-PL" sz="3500" b="1" dirty="0" smtClean="0"/>
              <a:t>do 1794 roku</a:t>
            </a:r>
            <a:r>
              <a:rPr lang="pl-PL" sz="3500" dirty="0" smtClean="0"/>
              <a:t>: bitwa pod Maciejowicami, największa bitwa insurekcji kościuszkowskiej (październik), rzeź Pragi (listopad).</a:t>
            </a:r>
          </a:p>
          <a:p>
            <a:pPr>
              <a:buNone/>
            </a:pPr>
            <a:r>
              <a:rPr lang="pl-PL" sz="3500" dirty="0" smtClean="0"/>
              <a:t>„Dramat Micińskiego ma charakter apsychologiczny, na plan pierwszy wysuwa się w nim historia, potraktowana jako &gt;&gt;teatr Misterium&lt;&lt; winy i odkupienia”. „Wewnętrzny świat Księcia w ostatniej chwili życia tworzy migotliwą i pełną gwaru mozaikę dziejów, w której Książę raz jest podmiotem, to znów bohaterem &gt;&gt;malowanym&lt;&lt; Teatru Mrącej Głowy” (Brzozowska 131).</a:t>
            </a:r>
          </a:p>
          <a:p>
            <a:pPr>
              <a:buNone/>
            </a:pPr>
            <a:r>
              <a:rPr lang="pl-PL" sz="3500" dirty="0" smtClean="0"/>
              <a:t>„W tej sytuacji Teatr Mrącej Głowy okazać się może próbą poszukiwań nowej wykładni dziejów, wiążącej albo raczej gmatwającej różne systemy i mitologie”. „Mity w synkretycznym wymieszaniu mogą stworzyć spójną całość, ale równie dobrze mogą się wzajemnie znosić, pokazując, że sens jednostkowego życia oraz historii narodów bywa nieuchwytny i oscyluje między różnymi punktami widzenia” (Brzozowska 122-123).</a:t>
            </a:r>
          </a:p>
          <a:p>
            <a:pPr>
              <a:buNone/>
            </a:pPr>
            <a:endParaRPr lang="pl-PL" dirty="0"/>
          </a:p>
        </p:txBody>
      </p:sp>
      <p:pic>
        <p:nvPicPr>
          <p:cNvPr id="5" name="Symbol zastępczy zawartości 4" descr="Karolina_Jozwiak_Termopile_polskie_3.jpg"/>
          <p:cNvPicPr>
            <a:picLocks noGrp="1" noChangeAspect="1"/>
          </p:cNvPicPr>
          <p:nvPr>
            <p:ph sz="half" idx="2"/>
          </p:nvPr>
        </p:nvPicPr>
        <p:blipFill>
          <a:blip r:embed="rId3" cstate="print"/>
          <a:stretch>
            <a:fillRect/>
          </a:stretch>
        </p:blipFill>
        <p:spPr>
          <a:xfrm>
            <a:off x="6047354" y="1983545"/>
            <a:ext cx="5745228" cy="3826412"/>
          </a:xfrm>
        </p:spPr>
      </p:pic>
    </p:spTree>
    <p:extLst>
      <p:ext uri="{BB962C8B-B14F-4D97-AF65-F5344CB8AC3E}">
        <p14:creationId xmlns:p14="http://schemas.microsoft.com/office/powerpoint/2010/main" xmlns="" val="2560470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The kaleidoscopic and anarchic nature of events. An </a:t>
            </a:r>
            <a:r>
              <a:rPr lang="en-US" dirty="0" err="1" smtClean="0"/>
              <a:t>anarrative</a:t>
            </a:r>
            <a:r>
              <a:rPr lang="en-US" dirty="0" smtClean="0"/>
              <a:t>, </a:t>
            </a:r>
            <a:r>
              <a:rPr lang="en-US" dirty="0" err="1" smtClean="0"/>
              <a:t>apsychological</a:t>
            </a:r>
            <a:r>
              <a:rPr lang="en-US" dirty="0" smtClean="0"/>
              <a:t>, layered nature.</a:t>
            </a:r>
            <a:endParaRPr lang="pl-PL" dirty="0"/>
          </a:p>
        </p:txBody>
      </p:sp>
      <p:sp>
        <p:nvSpPr>
          <p:cNvPr id="3" name="Symbol zastępczy zawartości 2"/>
          <p:cNvSpPr>
            <a:spLocks noGrp="1"/>
          </p:cNvSpPr>
          <p:nvPr>
            <p:ph sz="half" idx="1"/>
          </p:nvPr>
        </p:nvSpPr>
        <p:spPr>
          <a:xfrm>
            <a:off x="253218" y="1825624"/>
            <a:ext cx="5766582" cy="4758055"/>
          </a:xfrm>
        </p:spPr>
        <p:txBody>
          <a:bodyPr>
            <a:normAutofit fontScale="62500" lnSpcReduction="20000"/>
          </a:bodyPr>
          <a:lstStyle/>
          <a:p>
            <a:pPr>
              <a:buNone/>
            </a:pPr>
            <a:r>
              <a:rPr lang="en-US" b="1" dirty="0" smtClean="0"/>
              <a:t>From 1787</a:t>
            </a:r>
            <a:r>
              <a:rPr lang="en-US" dirty="0" smtClean="0"/>
              <a:t>: the Congress of </a:t>
            </a:r>
            <a:r>
              <a:rPr lang="en-US" dirty="0" err="1" smtClean="0"/>
              <a:t>Kaniv</a:t>
            </a:r>
            <a:r>
              <a:rPr lang="en-US" dirty="0" smtClean="0"/>
              <a:t>, the last meeting of </a:t>
            </a:r>
            <a:r>
              <a:rPr lang="en-US" dirty="0" err="1" smtClean="0"/>
              <a:t>Stanisław</a:t>
            </a:r>
            <a:r>
              <a:rPr lang="en-US" dirty="0" smtClean="0"/>
              <a:t> August </a:t>
            </a:r>
            <a:r>
              <a:rPr lang="en-US" dirty="0" err="1" smtClean="0"/>
              <a:t>Poniatowski</a:t>
            </a:r>
            <a:r>
              <a:rPr lang="en-US" dirty="0" smtClean="0"/>
              <a:t> with Catherine II, the king's lover and protector – </a:t>
            </a:r>
            <a:r>
              <a:rPr lang="en-US" b="1" dirty="0" smtClean="0"/>
              <a:t>to 1794</a:t>
            </a:r>
            <a:r>
              <a:rPr lang="en-US" dirty="0" smtClean="0"/>
              <a:t>: the Battle of </a:t>
            </a:r>
            <a:r>
              <a:rPr lang="en-US" dirty="0" err="1" smtClean="0"/>
              <a:t>Maciejowice</a:t>
            </a:r>
            <a:r>
              <a:rPr lang="en-US" dirty="0" smtClean="0"/>
              <a:t>, the largest battle of the </a:t>
            </a:r>
            <a:r>
              <a:rPr lang="en-US" dirty="0" err="1" smtClean="0"/>
              <a:t>Kościuszko</a:t>
            </a:r>
            <a:r>
              <a:rPr lang="en-US" dirty="0" smtClean="0"/>
              <a:t> Uprising (October), the Massacre of </a:t>
            </a:r>
            <a:r>
              <a:rPr lang="en-US" dirty="0" err="1" smtClean="0"/>
              <a:t>Praga</a:t>
            </a:r>
            <a:r>
              <a:rPr lang="en-US" dirty="0" smtClean="0"/>
              <a:t> (November). </a:t>
            </a:r>
            <a:endParaRPr lang="pl-PL" dirty="0" smtClean="0"/>
          </a:p>
          <a:p>
            <a:pPr>
              <a:buNone/>
            </a:pPr>
            <a:r>
              <a:rPr lang="en-US" dirty="0" smtClean="0"/>
              <a:t>"</a:t>
            </a:r>
            <a:r>
              <a:rPr lang="en-US" dirty="0" err="1" smtClean="0"/>
              <a:t>Miciński's</a:t>
            </a:r>
            <a:r>
              <a:rPr lang="en-US" dirty="0" smtClean="0"/>
              <a:t> drama is non-psychological in nature, with history taking center stage, treated as a </a:t>
            </a:r>
            <a:r>
              <a:rPr lang="pl-PL" dirty="0" smtClean="0"/>
              <a:t>„</a:t>
            </a:r>
            <a:r>
              <a:rPr lang="en-US" dirty="0" smtClean="0"/>
              <a:t>Mystery Theatre</a:t>
            </a:r>
            <a:r>
              <a:rPr lang="pl-PL" dirty="0" smtClean="0"/>
              <a:t>”</a:t>
            </a:r>
            <a:r>
              <a:rPr lang="en-US" dirty="0" smtClean="0"/>
              <a:t> </a:t>
            </a:r>
            <a:r>
              <a:rPr lang="en-US" dirty="0" smtClean="0"/>
              <a:t>of guilt and redemption</a:t>
            </a:r>
            <a:r>
              <a:rPr lang="en-US" dirty="0" smtClean="0"/>
              <a:t>. The Prince</a:t>
            </a:r>
            <a:r>
              <a:rPr lang="pl-PL" dirty="0" smtClean="0"/>
              <a:t>’</a:t>
            </a:r>
            <a:r>
              <a:rPr lang="en-US" dirty="0" smtClean="0"/>
              <a:t>s </a:t>
            </a:r>
            <a:r>
              <a:rPr lang="en-US" dirty="0" smtClean="0"/>
              <a:t>inner world in the last moments of his life creates a shimmering and bustling mosaic of history, in which the Prince is at times the subject and at times the </a:t>
            </a:r>
            <a:r>
              <a:rPr lang="pl-PL" dirty="0" smtClean="0"/>
              <a:t>„</a:t>
            </a:r>
            <a:r>
              <a:rPr lang="en-US" dirty="0" smtClean="0"/>
              <a:t>painted</a:t>
            </a:r>
            <a:r>
              <a:rPr lang="pl-PL" dirty="0" smtClean="0"/>
              <a:t>”</a:t>
            </a:r>
            <a:r>
              <a:rPr lang="en-US" dirty="0" smtClean="0"/>
              <a:t> </a:t>
            </a:r>
            <a:r>
              <a:rPr lang="en-US" dirty="0" smtClean="0"/>
              <a:t>hero of the Theatre of the </a:t>
            </a:r>
            <a:r>
              <a:rPr lang="pl-PL" dirty="0" err="1" smtClean="0"/>
              <a:t>D</a:t>
            </a:r>
            <a:r>
              <a:rPr lang="pl-PL" dirty="0" err="1" smtClean="0"/>
              <a:t>ying</a:t>
            </a:r>
            <a:r>
              <a:rPr lang="en-US" dirty="0" smtClean="0"/>
              <a:t> </a:t>
            </a:r>
            <a:r>
              <a:rPr lang="en-US" dirty="0" smtClean="0"/>
              <a:t>Head" (</a:t>
            </a:r>
            <a:r>
              <a:rPr lang="en-US" dirty="0" err="1" smtClean="0"/>
              <a:t>Brzozowska</a:t>
            </a:r>
            <a:r>
              <a:rPr lang="en-US" dirty="0" smtClean="0"/>
              <a:t> 131</a:t>
            </a:r>
            <a:r>
              <a:rPr lang="en-US" dirty="0" smtClean="0"/>
              <a:t>).</a:t>
            </a:r>
            <a:endParaRPr lang="pl-PL" dirty="0" smtClean="0"/>
          </a:p>
          <a:p>
            <a:pPr>
              <a:buNone/>
            </a:pPr>
            <a:r>
              <a:rPr lang="en-US" dirty="0" smtClean="0"/>
              <a:t>"In this situation, the Theatre of the </a:t>
            </a:r>
            <a:r>
              <a:rPr lang="en-US" dirty="0" smtClean="0"/>
              <a:t>D</a:t>
            </a:r>
            <a:r>
              <a:rPr lang="pl-PL" dirty="0" err="1" smtClean="0"/>
              <a:t>ying</a:t>
            </a:r>
            <a:r>
              <a:rPr lang="en-US" dirty="0" smtClean="0"/>
              <a:t> </a:t>
            </a:r>
            <a:r>
              <a:rPr lang="en-US" dirty="0" smtClean="0"/>
              <a:t>Head may prove to be an attempt to search for a new interpretation of history, </a:t>
            </a:r>
            <a:r>
              <a:rPr lang="en-US" b="1" dirty="0" smtClean="0"/>
              <a:t>binding or rather confusing various systems and mythologies</a:t>
            </a:r>
            <a:r>
              <a:rPr lang="en-US" dirty="0" smtClean="0"/>
              <a:t>." "Myths in a </a:t>
            </a:r>
            <a:r>
              <a:rPr lang="en-US" dirty="0" err="1" smtClean="0"/>
              <a:t>syncretic</a:t>
            </a:r>
            <a:r>
              <a:rPr lang="en-US" dirty="0" smtClean="0"/>
              <a:t> mix </a:t>
            </a:r>
            <a:r>
              <a:rPr lang="en-US" dirty="0" smtClean="0"/>
              <a:t>can </a:t>
            </a:r>
            <a:r>
              <a:rPr lang="en-US" b="1" dirty="0" smtClean="0"/>
              <a:t>create a coherent whole</a:t>
            </a:r>
            <a:r>
              <a:rPr lang="en-US" dirty="0" smtClean="0"/>
              <a:t>, but they can just </a:t>
            </a:r>
            <a:r>
              <a:rPr lang="en-US" b="1" dirty="0" smtClean="0"/>
              <a:t>as easily cancel </a:t>
            </a:r>
            <a:r>
              <a:rPr lang="en-US" b="1" dirty="0" smtClean="0"/>
              <a:t>each other out</a:t>
            </a:r>
            <a:r>
              <a:rPr lang="en-US" dirty="0" smtClean="0"/>
              <a:t>, showing that the meaning of individual life and the history of nations can be elusive and oscillates between different points of view" (</a:t>
            </a:r>
            <a:r>
              <a:rPr lang="en-US" dirty="0" err="1" smtClean="0"/>
              <a:t>Brzozowska</a:t>
            </a:r>
            <a:r>
              <a:rPr lang="en-US" dirty="0" smtClean="0"/>
              <a:t> 122-123).</a:t>
            </a:r>
            <a:endParaRPr lang="pl-PL" dirty="0"/>
          </a:p>
        </p:txBody>
      </p:sp>
      <p:pic>
        <p:nvPicPr>
          <p:cNvPr id="5" name="Symbol zastępczy zawartości 4" descr="Karolina_Jozwiak_Termopile_polskie_4.jpg"/>
          <p:cNvPicPr>
            <a:picLocks noGrp="1" noChangeAspect="1"/>
          </p:cNvPicPr>
          <p:nvPr>
            <p:ph sz="half" idx="2"/>
          </p:nvPr>
        </p:nvPicPr>
        <p:blipFill>
          <a:blip r:embed="rId2" cstate="print"/>
          <a:stretch>
            <a:fillRect/>
          </a:stretch>
        </p:blipFill>
        <p:spPr>
          <a:xfrm>
            <a:off x="6092493" y="2222695"/>
            <a:ext cx="5470641" cy="364353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Termopile polskie jako </a:t>
            </a:r>
            <a:r>
              <a:rPr lang="pl-PL" i="1" dirty="0" err="1" smtClean="0"/>
              <a:t>theatrum</a:t>
            </a:r>
            <a:r>
              <a:rPr lang="pl-PL" i="1" dirty="0" smtClean="0"/>
              <a:t> </a:t>
            </a:r>
            <a:r>
              <a:rPr lang="pl-PL" i="1" dirty="0" err="1" smtClean="0"/>
              <a:t>mentis</a:t>
            </a:r>
            <a:endParaRPr lang="pl-PL" i="1" dirty="0"/>
          </a:p>
        </p:txBody>
      </p:sp>
      <p:sp>
        <p:nvSpPr>
          <p:cNvPr id="3" name="Symbol zastępczy zawartości 2"/>
          <p:cNvSpPr>
            <a:spLocks noGrp="1"/>
          </p:cNvSpPr>
          <p:nvPr>
            <p:ph sz="half" idx="1"/>
          </p:nvPr>
        </p:nvSpPr>
        <p:spPr>
          <a:xfrm>
            <a:off x="295423" y="1825625"/>
            <a:ext cx="5724378" cy="4814326"/>
          </a:xfrm>
        </p:spPr>
        <p:txBody>
          <a:bodyPr>
            <a:normAutofit fontScale="62500" lnSpcReduction="20000"/>
          </a:bodyPr>
          <a:lstStyle/>
          <a:p>
            <a:pPr>
              <a:buNone/>
            </a:pPr>
            <a:r>
              <a:rPr lang="pl-PL" dirty="0" smtClean="0"/>
              <a:t>„Czy można marzyć o teatrze, w którym psychika i świat pokazane zostaną jako naczynia połączone? Czy to możliwe, że ten mały świat, który każdy z nas nosi w sobie, stanie się kiedyś medium dla tego wielkiego świata, w którym omawiamy wszystkie sprawy?” - od tych paradoksalnych w gruncie rzeczy pytań rozpoczyna Jean-Pierre </a:t>
            </a:r>
            <a:r>
              <a:rPr lang="pl-PL" dirty="0" err="1" smtClean="0"/>
              <a:t>Sarrazac</a:t>
            </a:r>
            <a:r>
              <a:rPr lang="pl-PL" dirty="0" smtClean="0"/>
              <a:t> swoje studium </a:t>
            </a:r>
            <a:r>
              <a:rPr lang="pl-PL" i="1" dirty="0" err="1" smtClean="0"/>
              <a:t>Théâtres</a:t>
            </a:r>
            <a:r>
              <a:rPr lang="pl-PL" i="1" dirty="0" smtClean="0"/>
              <a:t> </a:t>
            </a:r>
            <a:r>
              <a:rPr lang="pl-PL" i="1" dirty="0" err="1" smtClean="0"/>
              <a:t>intimes</a:t>
            </a:r>
            <a:r>
              <a:rPr lang="pl-PL" i="1" dirty="0" smtClean="0"/>
              <a:t> </a:t>
            </a:r>
            <a:r>
              <a:rPr lang="pl-PL" dirty="0" smtClean="0"/>
              <a:t>(</a:t>
            </a:r>
            <a:r>
              <a:rPr lang="pl-PL" i="1" dirty="0" smtClean="0"/>
              <a:t>Teatry intymne</a:t>
            </a:r>
            <a:r>
              <a:rPr lang="pl-PL" dirty="0" smtClean="0"/>
              <a:t>, 1989</a:t>
            </a:r>
            <a:r>
              <a:rPr lang="pl-PL" dirty="0" smtClean="0"/>
              <a:t>). </a:t>
            </a:r>
          </a:p>
          <a:p>
            <a:pPr>
              <a:buNone/>
            </a:pPr>
            <a:r>
              <a:rPr lang="pl-PL" dirty="0" smtClean="0"/>
              <a:t>„Pojawienie </a:t>
            </a:r>
            <a:r>
              <a:rPr lang="pl-PL" dirty="0" smtClean="0"/>
              <a:t>się w XX wieku zespołu konwencji określanych przez </a:t>
            </a:r>
            <a:r>
              <a:rPr lang="pl-PL" dirty="0" err="1" smtClean="0"/>
              <a:t>Sarrazaca</a:t>
            </a:r>
            <a:r>
              <a:rPr lang="pl-PL" dirty="0" smtClean="0"/>
              <a:t> wspólnym mianem </a:t>
            </a:r>
            <a:r>
              <a:rPr lang="pl-PL" dirty="0" err="1" smtClean="0"/>
              <a:t>theatrum</a:t>
            </a:r>
            <a:r>
              <a:rPr lang="pl-PL" dirty="0" smtClean="0"/>
              <a:t> </a:t>
            </a:r>
            <a:r>
              <a:rPr lang="pl-PL" dirty="0" err="1" smtClean="0"/>
              <a:t>mentis</a:t>
            </a:r>
            <a:r>
              <a:rPr lang="pl-PL" dirty="0" smtClean="0"/>
              <a:t> wiąże się ściśle z historycznym rozwojem subiektywnych form narracyjnych w literaturze drugiej połowy XIX wieku. Pod tym względem w istotny sposób ustalenia </a:t>
            </a:r>
            <a:r>
              <a:rPr lang="pl-PL" dirty="0" err="1" smtClean="0"/>
              <a:t>Sarrazaca</a:t>
            </a:r>
            <a:r>
              <a:rPr lang="pl-PL" dirty="0" smtClean="0"/>
              <a:t> uzupełnia Joseph </a:t>
            </a:r>
            <a:r>
              <a:rPr lang="pl-PL" dirty="0" err="1" smtClean="0"/>
              <a:t>Danan</a:t>
            </a:r>
            <a:r>
              <a:rPr lang="pl-PL" dirty="0" smtClean="0"/>
              <a:t> w książce </a:t>
            </a:r>
            <a:r>
              <a:rPr lang="pl-PL" i="1" dirty="0" err="1" smtClean="0"/>
              <a:t>Le</a:t>
            </a:r>
            <a:r>
              <a:rPr lang="pl-PL" i="1" dirty="0" smtClean="0"/>
              <a:t> </a:t>
            </a:r>
            <a:r>
              <a:rPr lang="pl-PL" i="1" dirty="0" err="1" smtClean="0"/>
              <a:t>théâtre</a:t>
            </a:r>
            <a:r>
              <a:rPr lang="pl-PL" i="1" dirty="0" smtClean="0"/>
              <a:t> de la </a:t>
            </a:r>
            <a:r>
              <a:rPr lang="pl-PL" i="1" dirty="0" err="1" smtClean="0"/>
              <a:t>pensée</a:t>
            </a:r>
            <a:r>
              <a:rPr lang="pl-PL" dirty="0" smtClean="0"/>
              <a:t> (</a:t>
            </a:r>
            <a:r>
              <a:rPr lang="pl-PL" i="1" dirty="0" smtClean="0"/>
              <a:t>Teatr myśli</a:t>
            </a:r>
            <a:r>
              <a:rPr lang="pl-PL" dirty="0" smtClean="0"/>
              <a:t>, 1995</a:t>
            </a:r>
            <a:r>
              <a:rPr lang="pl-PL" dirty="0" smtClean="0"/>
              <a:t>). </a:t>
            </a:r>
            <a:r>
              <a:rPr lang="pl-PL" dirty="0" smtClean="0"/>
              <a:t>Próbuje on bowiem zrekonstruować proces stopniowego pojawiania się w dramacie przełomu XIX i XX wieku technik i rozwiązań służących subiektywizacji świata </a:t>
            </a:r>
            <a:r>
              <a:rPr lang="pl-PL" dirty="0" smtClean="0"/>
              <a:t>przedstawionego”.</a:t>
            </a:r>
          </a:p>
          <a:p>
            <a:pPr>
              <a:buNone/>
            </a:pPr>
            <a:r>
              <a:rPr lang="pl-PL" dirty="0" smtClean="0"/>
              <a:t>M. Borowski, </a:t>
            </a:r>
            <a:r>
              <a:rPr lang="pl-PL" i="1" dirty="0" smtClean="0"/>
              <a:t>Sceniczne życie duszy. Psychika i dramat</a:t>
            </a:r>
            <a:r>
              <a:rPr lang="pl-PL" dirty="0" smtClean="0"/>
              <a:t>, [w:] </a:t>
            </a:r>
            <a:r>
              <a:rPr lang="pl-PL" i="1" dirty="0" smtClean="0"/>
              <a:t>Elementy dramatu. Analizy diagnostyczne</a:t>
            </a:r>
            <a:r>
              <a:rPr lang="pl-PL" dirty="0" smtClean="0"/>
              <a:t>, pod red. M. </a:t>
            </a:r>
            <a:r>
              <a:rPr lang="pl-PL" dirty="0" err="1" smtClean="0"/>
              <a:t>Sugiery</a:t>
            </a:r>
            <a:r>
              <a:rPr lang="pl-PL" dirty="0" smtClean="0"/>
              <a:t>, Kraków, </a:t>
            </a:r>
            <a:r>
              <a:rPr lang="pl-PL" dirty="0" err="1" smtClean="0"/>
              <a:t>Kraków</a:t>
            </a:r>
            <a:r>
              <a:rPr lang="pl-PL" dirty="0" smtClean="0"/>
              <a:t> 2009, s. 247.</a:t>
            </a:r>
            <a:endParaRPr lang="pl-PL"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6172199" y="1758462"/>
            <a:ext cx="5729275" cy="429064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Eksperymenty z </a:t>
            </a:r>
            <a:r>
              <a:rPr lang="pl-PL" dirty="0" err="1" smtClean="0"/>
              <a:t>Hellerau</a:t>
            </a:r>
            <a:r>
              <a:rPr lang="pl-PL" dirty="0" smtClean="0"/>
              <a:t> / </a:t>
            </a:r>
            <a:r>
              <a:rPr lang="pl-PL" dirty="0" err="1" smtClean="0"/>
              <a:t>Experiments</a:t>
            </a:r>
            <a:r>
              <a:rPr lang="pl-PL" dirty="0" smtClean="0"/>
              <a:t> </a:t>
            </a:r>
            <a:r>
              <a:rPr lang="pl-PL" dirty="0" err="1" smtClean="0"/>
              <a:t>from</a:t>
            </a:r>
            <a:r>
              <a:rPr lang="pl-PL" dirty="0" smtClean="0"/>
              <a:t> </a:t>
            </a:r>
            <a:r>
              <a:rPr lang="pl-PL" smtClean="0"/>
              <a:t>Hellerau</a:t>
            </a:r>
            <a:endParaRPr lang="pl-PL"/>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440653" y="1842868"/>
            <a:ext cx="5579147" cy="4431323"/>
          </a:xfrm>
          <a:prstGeom prst="rect">
            <a:avLst/>
          </a:prstGeom>
          <a:noFill/>
          <a:ln w="9525">
            <a:noFill/>
            <a:miter lim="800000"/>
            <a:headEnd/>
            <a:tailEnd/>
          </a:ln>
        </p:spPr>
      </p:pic>
      <p:pic>
        <p:nvPicPr>
          <p:cNvPr id="2053" name="Picture 5"/>
          <p:cNvPicPr>
            <a:picLocks noGrp="1" noChangeAspect="1" noChangeArrowheads="1"/>
          </p:cNvPicPr>
          <p:nvPr>
            <p:ph sz="half" idx="2"/>
          </p:nvPr>
        </p:nvPicPr>
        <p:blipFill>
          <a:blip r:embed="rId3" cstate="print"/>
          <a:srcRect/>
          <a:stretch>
            <a:fillRect/>
          </a:stretch>
        </p:blipFill>
        <p:spPr bwMode="auto">
          <a:xfrm>
            <a:off x="6172200" y="1772529"/>
            <a:ext cx="5181600" cy="454386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901FA67-E1A5-24BD-BBA2-BD52D118C003}"/>
              </a:ext>
            </a:extLst>
          </p:cNvPr>
          <p:cNvSpPr>
            <a:spLocks noGrp="1"/>
          </p:cNvSpPr>
          <p:nvPr>
            <p:ph type="title"/>
          </p:nvPr>
        </p:nvSpPr>
        <p:spPr/>
        <p:txBody>
          <a:bodyPr/>
          <a:lstStyle/>
          <a:p>
            <a:pPr algn="ctr"/>
            <a:r>
              <a:rPr lang="pl-PL" dirty="0"/>
              <a:t>Tadeusz Miciński (Łódź 1873-Czertyków 1918)</a:t>
            </a:r>
          </a:p>
        </p:txBody>
      </p:sp>
      <p:sp>
        <p:nvSpPr>
          <p:cNvPr id="3" name="Symbol zastępczy zawartości 2">
            <a:extLst>
              <a:ext uri="{FF2B5EF4-FFF2-40B4-BE49-F238E27FC236}">
                <a16:creationId xmlns:a16="http://schemas.microsoft.com/office/drawing/2014/main" xmlns="" id="{6E5C9047-8828-25EF-8A79-BA88E0485AF7}"/>
              </a:ext>
            </a:extLst>
          </p:cNvPr>
          <p:cNvSpPr>
            <a:spLocks noGrp="1"/>
          </p:cNvSpPr>
          <p:nvPr>
            <p:ph sz="half" idx="1"/>
          </p:nvPr>
        </p:nvSpPr>
        <p:spPr/>
        <p:txBody>
          <a:bodyPr>
            <a:normAutofit fontScale="77500" lnSpcReduction="20000"/>
          </a:bodyPr>
          <a:lstStyle/>
          <a:p>
            <a:pPr marL="0" indent="0">
              <a:buNone/>
            </a:pPr>
            <a:r>
              <a:rPr lang="en-US" dirty="0"/>
              <a:t>He studied </a:t>
            </a:r>
            <a:r>
              <a:rPr lang="en-US" b="1" dirty="0"/>
              <a:t>history</a:t>
            </a:r>
            <a:r>
              <a:rPr lang="en-US" dirty="0"/>
              <a:t> at the Jagiellonian University in Kraków (1893-95) and </a:t>
            </a:r>
            <a:r>
              <a:rPr lang="en-US" b="1" dirty="0"/>
              <a:t>philosophy</a:t>
            </a:r>
            <a:r>
              <a:rPr lang="en-US" dirty="0"/>
              <a:t> in Leipzig (1895) and Berlin (1896). During his student days, he was a member of </a:t>
            </a:r>
            <a:r>
              <a:rPr lang="en-US" b="1" dirty="0"/>
              <a:t>radical youth organizations</a:t>
            </a:r>
            <a:r>
              <a:rPr lang="en-US" dirty="0"/>
              <a:t>. While in Berlin, he met Stanisław Przybyszewski, with whom he shared a common interest in works on </a:t>
            </a:r>
            <a:r>
              <a:rPr lang="en-US" b="1" dirty="0"/>
              <a:t>demonology and </a:t>
            </a:r>
            <a:r>
              <a:rPr lang="pl-PL" b="1" dirty="0"/>
              <a:t>s</a:t>
            </a:r>
            <a:r>
              <a:rPr lang="en-US" b="1" dirty="0" err="1"/>
              <a:t>atanism</a:t>
            </a:r>
            <a:r>
              <a:rPr lang="en-US" dirty="0"/>
              <a:t>. He also met Wincenty </a:t>
            </a:r>
            <a:r>
              <a:rPr lang="en-US" dirty="0" err="1"/>
              <a:t>Lutosławski</a:t>
            </a:r>
            <a:r>
              <a:rPr lang="en-US" dirty="0"/>
              <a:t>, who enabled him to spend time in Spain (1897-98), where </a:t>
            </a:r>
            <a:r>
              <a:rPr lang="en-US" dirty="0" err="1"/>
              <a:t>Miciński</a:t>
            </a:r>
            <a:r>
              <a:rPr lang="en-US" dirty="0"/>
              <a:t> developed an interest in </a:t>
            </a:r>
            <a:r>
              <a:rPr lang="en-US" b="1" dirty="0"/>
              <a:t>Spanish and Polish mysticism</a:t>
            </a:r>
            <a:r>
              <a:rPr lang="en-US" dirty="0"/>
              <a:t>, </a:t>
            </a:r>
            <a:r>
              <a:rPr lang="en-US" dirty="0" err="1"/>
              <a:t>Towian</a:t>
            </a:r>
            <a:r>
              <a:rPr lang="en-US" dirty="0"/>
              <a:t> studies, </a:t>
            </a:r>
            <a:r>
              <a:rPr lang="en-US" b="1" dirty="0"/>
              <a:t>the philosophy of Plato and Nietzsche</a:t>
            </a:r>
            <a:r>
              <a:rPr lang="en-US" dirty="0"/>
              <a:t>, and Spanish painting (especially </a:t>
            </a:r>
            <a:r>
              <a:rPr lang="en-US" b="1" dirty="0"/>
              <a:t>Francisco Goya</a:t>
            </a:r>
            <a:r>
              <a:rPr lang="en-US" dirty="0"/>
              <a:t>) and drama (primarily </a:t>
            </a:r>
            <a:r>
              <a:rPr lang="en-US" b="1" dirty="0"/>
              <a:t>Calderón</a:t>
            </a:r>
            <a:r>
              <a:rPr lang="en-US" dirty="0"/>
              <a:t>).</a:t>
            </a:r>
          </a:p>
          <a:p>
            <a:pPr marL="0" indent="0">
              <a:buNone/>
            </a:pPr>
            <a:endParaRPr lang="pl-PL" dirty="0"/>
          </a:p>
        </p:txBody>
      </p:sp>
      <p:pic>
        <p:nvPicPr>
          <p:cNvPr id="8" name="Symbol zastępczy zawartości 7">
            <a:extLst>
              <a:ext uri="{FF2B5EF4-FFF2-40B4-BE49-F238E27FC236}">
                <a16:creationId xmlns:a16="http://schemas.microsoft.com/office/drawing/2014/main" xmlns="" id="{0F9EEB42-463B-EA35-4242-0F36463E6A11}"/>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7200870" y="1825625"/>
            <a:ext cx="3124260" cy="4351338"/>
          </a:xfrm>
        </p:spPr>
      </p:pic>
    </p:spTree>
    <p:extLst>
      <p:ext uri="{BB962C8B-B14F-4D97-AF65-F5344CB8AC3E}">
        <p14:creationId xmlns:p14="http://schemas.microsoft.com/office/powerpoint/2010/main" xmlns="" val="3388286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84347CA-732C-FC27-0A6B-22B315AA3B86}"/>
              </a:ext>
            </a:extLst>
          </p:cNvPr>
          <p:cNvSpPr>
            <a:spLocks noGrp="1"/>
          </p:cNvSpPr>
          <p:nvPr>
            <p:ph type="title"/>
          </p:nvPr>
        </p:nvSpPr>
        <p:spPr/>
        <p:txBody>
          <a:bodyPr/>
          <a:lstStyle/>
          <a:p>
            <a:r>
              <a:rPr lang="pl-PL" dirty="0"/>
              <a:t>Zamysł i czas powstania dramatu: 1913/1914</a:t>
            </a:r>
          </a:p>
        </p:txBody>
      </p:sp>
      <p:sp>
        <p:nvSpPr>
          <p:cNvPr id="3" name="Symbol zastępczy zawartości 2">
            <a:extLst>
              <a:ext uri="{FF2B5EF4-FFF2-40B4-BE49-F238E27FC236}">
                <a16:creationId xmlns:a16="http://schemas.microsoft.com/office/drawing/2014/main" xmlns="" id="{06946763-212B-7200-AB9D-A9E86315D4A9}"/>
              </a:ext>
            </a:extLst>
          </p:cNvPr>
          <p:cNvSpPr>
            <a:spLocks noGrp="1"/>
          </p:cNvSpPr>
          <p:nvPr>
            <p:ph sz="half" idx="1"/>
          </p:nvPr>
        </p:nvSpPr>
        <p:spPr>
          <a:xfrm>
            <a:off x="594360" y="1825624"/>
            <a:ext cx="6199632" cy="4822063"/>
          </a:xfrm>
        </p:spPr>
        <p:txBody>
          <a:bodyPr>
            <a:normAutofit fontScale="77500" lnSpcReduction="20000"/>
          </a:bodyPr>
          <a:lstStyle/>
          <a:p>
            <a:pPr marL="0" indent="0">
              <a:buNone/>
            </a:pPr>
            <a:r>
              <a:rPr lang="pl-PL" dirty="0"/>
              <a:t>„Jak wiemy z zachowanych przekazów, Miciński nosił się z zamiarem stworzenia cyklu dzieł, w różnej „oprawie” gatunkowej, obejmujących dramatyczne wydarzenia historyczne narodu polskiego, począwszy od czasu upadku Rzeczypospolitej. Nieznany jest ostateczny kształt tego zamysłu, wiadomo jednak, że w tytule miało się znaleźć odwołanie do miejsc heroicznych, choć zakończonych klęską, walk starożytnych Greków z Persów. Z zawieruchy obu wojen ocalały dwa utwory, stanowiące ogniwa projektowanych odrębnych cyklów w odmiennej szacie genologicznej: dramat </a:t>
            </a:r>
            <a:r>
              <a:rPr lang="pl-PL" i="1" dirty="0"/>
              <a:t>Termopile polskie. Misterium na tle życia i śmierci ks. Józefa Poniatowskiego</a:t>
            </a:r>
            <a:r>
              <a:rPr lang="pl-PL" dirty="0"/>
              <a:t> oraz powieść </a:t>
            </a:r>
            <a:r>
              <a:rPr lang="pl-PL" i="1" dirty="0"/>
              <a:t>Wita</a:t>
            </a:r>
            <a:r>
              <a:rPr lang="pl-PL" dirty="0"/>
              <a:t>”</a:t>
            </a:r>
            <a:r>
              <a:rPr lang="pl-PL" i="1" dirty="0"/>
              <a:t>.</a:t>
            </a:r>
            <a:endParaRPr lang="pl-PL" dirty="0"/>
          </a:p>
          <a:p>
            <a:pPr marL="0" indent="0">
              <a:buNone/>
            </a:pPr>
            <a:r>
              <a:rPr lang="pl-PL" dirty="0"/>
              <a:t>E. Flis-Czerniak, </a:t>
            </a:r>
            <a:r>
              <a:rPr lang="pl-PL" i="1" dirty="0"/>
              <a:t>Polskie Termopile, czyli „Kolosalne misterium wnętrza dziejów”</a:t>
            </a:r>
            <a:r>
              <a:rPr lang="pl-PL" dirty="0"/>
              <a:t>, [w:] tejże, </a:t>
            </a:r>
            <a:r>
              <a:rPr lang="pl-PL" i="1" dirty="0"/>
              <a:t>Syndrom Wallenroda. Z problemów świadomości narodowej i religijnej w twórczości Tadeusza Micińskiego</a:t>
            </a:r>
            <a:r>
              <a:rPr lang="pl-PL" dirty="0"/>
              <a:t>, Lublin 2008, s. 189.</a:t>
            </a:r>
          </a:p>
        </p:txBody>
      </p:sp>
      <p:pic>
        <p:nvPicPr>
          <p:cNvPr id="6" name="Symbol zastępczy zawartości 5">
            <a:extLst>
              <a:ext uri="{FF2B5EF4-FFF2-40B4-BE49-F238E27FC236}">
                <a16:creationId xmlns:a16="http://schemas.microsoft.com/office/drawing/2014/main" xmlns="" id="{4925BB9C-7BC5-9957-256F-37DF7397414B}"/>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7316180" y="1825625"/>
            <a:ext cx="2893639" cy="4351338"/>
          </a:xfrm>
        </p:spPr>
      </p:pic>
    </p:spTree>
    <p:extLst>
      <p:ext uri="{BB962C8B-B14F-4D97-AF65-F5344CB8AC3E}">
        <p14:creationId xmlns:p14="http://schemas.microsoft.com/office/powerpoint/2010/main" xmlns="" val="107111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457D711-E90F-5A12-9809-3A3352D8C8D1}"/>
              </a:ext>
            </a:extLst>
          </p:cNvPr>
          <p:cNvSpPr>
            <a:spLocks noGrp="1"/>
          </p:cNvSpPr>
          <p:nvPr>
            <p:ph type="title"/>
          </p:nvPr>
        </p:nvSpPr>
        <p:spPr/>
        <p:txBody>
          <a:bodyPr>
            <a:noAutofit/>
          </a:bodyPr>
          <a:lstStyle/>
          <a:p>
            <a:pPr algn="ctr"/>
            <a:r>
              <a:rPr lang="en-US" sz="3600" dirty="0"/>
              <a:t>The concept and time </a:t>
            </a:r>
            <a:r>
              <a:rPr lang="pl-PL" sz="3600" dirty="0"/>
              <a:t>of </a:t>
            </a:r>
            <a:r>
              <a:rPr lang="pl-PL" sz="3600" dirty="0" err="1"/>
              <a:t>creating</a:t>
            </a:r>
            <a:r>
              <a:rPr lang="pl-PL" sz="3600" dirty="0"/>
              <a:t> the </a:t>
            </a:r>
            <a:r>
              <a:rPr lang="pl-PL" sz="3600" dirty="0" err="1"/>
              <a:t>text</a:t>
            </a:r>
            <a:r>
              <a:rPr lang="en-US" sz="3600" dirty="0"/>
              <a:t>: 1913/1914</a:t>
            </a:r>
            <a:br>
              <a:rPr lang="en-US" sz="3600" dirty="0"/>
            </a:br>
            <a:endParaRPr lang="pl-PL" sz="3600" dirty="0"/>
          </a:p>
        </p:txBody>
      </p:sp>
      <p:sp>
        <p:nvSpPr>
          <p:cNvPr id="3" name="Symbol zastępczy zawartości 2">
            <a:extLst>
              <a:ext uri="{FF2B5EF4-FFF2-40B4-BE49-F238E27FC236}">
                <a16:creationId xmlns:a16="http://schemas.microsoft.com/office/drawing/2014/main" xmlns="" id="{E5A86AEA-F0C6-848D-A1C1-2B31D3EB9142}"/>
              </a:ext>
            </a:extLst>
          </p:cNvPr>
          <p:cNvSpPr>
            <a:spLocks noGrp="1"/>
          </p:cNvSpPr>
          <p:nvPr>
            <p:ph sz="half" idx="1"/>
          </p:nvPr>
        </p:nvSpPr>
        <p:spPr>
          <a:xfrm>
            <a:off x="722376" y="1825625"/>
            <a:ext cx="5297424" cy="4667250"/>
          </a:xfrm>
        </p:spPr>
        <p:txBody>
          <a:bodyPr>
            <a:normAutofit fontScale="70000" lnSpcReduction="20000"/>
          </a:bodyPr>
          <a:lstStyle/>
          <a:p>
            <a:pPr marL="0" indent="0">
              <a:buNone/>
            </a:pPr>
            <a:r>
              <a:rPr lang="pl-PL" dirty="0"/>
              <a:t>„</a:t>
            </a:r>
            <a:r>
              <a:rPr lang="en-US" dirty="0"/>
              <a:t>As we know from </a:t>
            </a:r>
            <a:r>
              <a:rPr lang="pl-PL" dirty="0" err="1"/>
              <a:t>preserved</a:t>
            </a:r>
            <a:r>
              <a:rPr lang="pl-PL" dirty="0"/>
              <a:t> </a:t>
            </a:r>
            <a:r>
              <a:rPr lang="pl-PL" dirty="0" err="1"/>
              <a:t>sources</a:t>
            </a:r>
            <a:r>
              <a:rPr lang="en-US" dirty="0"/>
              <a:t>, </a:t>
            </a:r>
            <a:r>
              <a:rPr lang="en-US" dirty="0" err="1"/>
              <a:t>Miciński</a:t>
            </a:r>
            <a:r>
              <a:rPr lang="en-US" dirty="0"/>
              <a:t> intended to create a series of works, in various genres, encompassing dramatic historical events of the Polish nation, beginning with the fall of the Polish-Lithuanian Commonwealth. The final form of this plan is unknown, but it is known that the title was intended to reference the heroic battles of the ancient Greeks against the Persians, albeit ended in defeat. Two works survived the turmoil of both wars, constituting links in planned separate cycles with different genre themes: the drama </a:t>
            </a:r>
            <a:r>
              <a:rPr lang="en-US" i="1" dirty="0"/>
              <a:t>Polish Thermopylae. A Mystery Play on the Background of the Life and Death of Prince Józef Poniatowski</a:t>
            </a:r>
            <a:r>
              <a:rPr lang="en-US" dirty="0"/>
              <a:t> and the novel </a:t>
            </a:r>
            <a:r>
              <a:rPr lang="en-US" i="1" dirty="0"/>
              <a:t>Wit</a:t>
            </a:r>
            <a:r>
              <a:rPr lang="pl-PL" i="1" dirty="0"/>
              <a:t>a</a:t>
            </a:r>
            <a:r>
              <a:rPr lang="pl-PL" dirty="0"/>
              <a:t>”</a:t>
            </a:r>
            <a:r>
              <a:rPr lang="pl-PL" i="1" dirty="0"/>
              <a:t>.</a:t>
            </a:r>
            <a:endParaRPr lang="en-US" dirty="0"/>
          </a:p>
          <a:p>
            <a:pPr marL="0" indent="0">
              <a:buNone/>
            </a:pPr>
            <a:r>
              <a:rPr lang="en-US" dirty="0"/>
              <a:t>E. Flis-Czerniak, </a:t>
            </a:r>
            <a:r>
              <a:rPr lang="pl-PL" i="1" dirty="0"/>
              <a:t>„</a:t>
            </a:r>
            <a:r>
              <a:rPr lang="en-US" i="1" dirty="0"/>
              <a:t>Polish Thermopylae</a:t>
            </a:r>
            <a:r>
              <a:rPr lang="pl-PL" i="1" dirty="0"/>
              <a:t>”</a:t>
            </a:r>
            <a:r>
              <a:rPr lang="en-US" i="1" dirty="0"/>
              <a:t>, or </a:t>
            </a:r>
            <a:r>
              <a:rPr lang="pl-PL" i="1" dirty="0"/>
              <a:t>„</a:t>
            </a:r>
            <a:r>
              <a:rPr lang="en-US" i="1" dirty="0"/>
              <a:t>Colossal Mystery of the Interior of History</a:t>
            </a:r>
            <a:r>
              <a:rPr lang="pl-PL" i="1" dirty="0"/>
              <a:t>”</a:t>
            </a:r>
            <a:r>
              <a:rPr lang="en-US" i="1" dirty="0"/>
              <a:t> </a:t>
            </a:r>
            <a:r>
              <a:rPr lang="en-US" dirty="0"/>
              <a:t>[in:] the same author, </a:t>
            </a:r>
            <a:r>
              <a:rPr lang="en-US" i="1" dirty="0"/>
              <a:t>The </a:t>
            </a:r>
            <a:r>
              <a:rPr lang="en-US" i="1" dirty="0" err="1"/>
              <a:t>Wallenrod</a:t>
            </a:r>
            <a:r>
              <a:rPr lang="en-US" i="1" dirty="0"/>
              <a:t> Syndrome. From the Problems of National and Religious Consciousness in the Works of Tadeusz </a:t>
            </a:r>
            <a:r>
              <a:rPr lang="en-US" i="1" dirty="0" err="1"/>
              <a:t>Miciński</a:t>
            </a:r>
            <a:r>
              <a:rPr lang="en-US" dirty="0"/>
              <a:t>,</a:t>
            </a:r>
            <a:r>
              <a:rPr lang="pl-PL" dirty="0"/>
              <a:t> </a:t>
            </a:r>
            <a:r>
              <a:rPr lang="en-US" dirty="0"/>
              <a:t>Lublin 2008, p. 189.</a:t>
            </a:r>
          </a:p>
          <a:p>
            <a:endParaRPr lang="pl-PL" dirty="0"/>
          </a:p>
        </p:txBody>
      </p:sp>
      <p:pic>
        <p:nvPicPr>
          <p:cNvPr id="6" name="Symbol zastępczy zawartości 5">
            <a:extLst>
              <a:ext uri="{FF2B5EF4-FFF2-40B4-BE49-F238E27FC236}">
                <a16:creationId xmlns:a16="http://schemas.microsoft.com/office/drawing/2014/main" xmlns="" id="{543B68C7-263B-30DB-E8E4-8751E5233230}"/>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908687" y="1825625"/>
            <a:ext cx="3708625" cy="4351338"/>
          </a:xfrm>
        </p:spPr>
      </p:pic>
    </p:spTree>
    <p:extLst>
      <p:ext uri="{BB962C8B-B14F-4D97-AF65-F5344CB8AC3E}">
        <p14:creationId xmlns:p14="http://schemas.microsoft.com/office/powerpoint/2010/main" xmlns="" val="186660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46A7168-9A58-DE1E-AA19-CADD788886BC}"/>
              </a:ext>
            </a:extLst>
          </p:cNvPr>
          <p:cNvSpPr>
            <a:spLocks noGrp="1"/>
          </p:cNvSpPr>
          <p:nvPr>
            <p:ph type="title"/>
          </p:nvPr>
        </p:nvSpPr>
        <p:spPr/>
        <p:txBody>
          <a:bodyPr/>
          <a:lstStyle/>
          <a:p>
            <a:pPr algn="ctr"/>
            <a:r>
              <a:rPr lang="pl-PL" dirty="0"/>
              <a:t>Polska historia jako „prawdziwa świątynia chaosu”</a:t>
            </a:r>
          </a:p>
        </p:txBody>
      </p:sp>
      <p:sp>
        <p:nvSpPr>
          <p:cNvPr id="3" name="Symbol zastępczy zawartości 2">
            <a:extLst>
              <a:ext uri="{FF2B5EF4-FFF2-40B4-BE49-F238E27FC236}">
                <a16:creationId xmlns:a16="http://schemas.microsoft.com/office/drawing/2014/main" xmlns="" id="{23605AD4-3644-B5DF-B296-F2CE2C28F656}"/>
              </a:ext>
            </a:extLst>
          </p:cNvPr>
          <p:cNvSpPr>
            <a:spLocks noGrp="1"/>
          </p:cNvSpPr>
          <p:nvPr>
            <p:ph sz="half" idx="1"/>
          </p:nvPr>
        </p:nvSpPr>
        <p:spPr>
          <a:xfrm>
            <a:off x="438912" y="1825625"/>
            <a:ext cx="5580888" cy="4667250"/>
          </a:xfrm>
        </p:spPr>
        <p:txBody>
          <a:bodyPr>
            <a:normAutofit fontScale="62500" lnSpcReduction="20000"/>
          </a:bodyPr>
          <a:lstStyle/>
          <a:p>
            <a:pPr marL="0" indent="0">
              <a:buNone/>
            </a:pPr>
            <a:r>
              <a:rPr lang="pl-PL" dirty="0"/>
              <a:t>„Tadeusz Miciński drażni swoich odbiorców synkretyzmem tematycznym, stylistycznym, genologicznym, ciągłym poszukiwaniem nowych form ekspresji. Poeta nie dopuszcza łatwych rozwiązań. Z pewnością jest mu bliski duch romantyzmu, zrodzony z protestu wobec tego wszystkiego, co dogmatyczne”.</a:t>
            </a:r>
          </a:p>
          <a:p>
            <a:pPr marL="0" indent="0">
              <a:buNone/>
            </a:pPr>
            <a:r>
              <a:rPr lang="pl-PL" dirty="0"/>
              <a:t>„Tadeusz Miciński stworzył prawdziwą świątynię chaosu z dynamicznym, jakby zaklętym w obłędnym ruchu, centrum. Miejsce to zamieszkują zdeformowane postacie, podporządkowane graczowi – diabłu”.</a:t>
            </a:r>
          </a:p>
          <a:p>
            <a:pPr marL="0" indent="0">
              <a:buNone/>
            </a:pPr>
            <a:r>
              <a:rPr lang="pl-PL" dirty="0"/>
              <a:t>„Historia w dramacie Micińskiego rozgrywa się na wszystkich kondygnacjach, dzięki czemu iryzuje wielością znaczeń, ale głęboki jej sens pozostaje zagadką. Wydaje się też, że każda generacja próbuje wygenerować swoją mitologię, przebiera bohaterów w różne maski. Za rzeczywistością historyczną czai się jednak próżnia. Martwe formy sprytnie udają prawdziwe, wypełnione wartościami, życie”.</a:t>
            </a:r>
          </a:p>
          <a:p>
            <a:pPr marL="0" indent="0">
              <a:buNone/>
            </a:pPr>
            <a:r>
              <a:rPr lang="pl-PL" dirty="0"/>
              <a:t>S. Brzozowska, </a:t>
            </a:r>
            <a:r>
              <a:rPr lang="pl-PL" i="1" dirty="0"/>
              <a:t>Chaos przedstawiony w „Termopilach polskich”</a:t>
            </a:r>
            <a:r>
              <a:rPr lang="pl-PL" dirty="0"/>
              <a:t>, [w:] tejże, </a:t>
            </a:r>
            <a:r>
              <a:rPr lang="pl-PL" i="1" dirty="0"/>
              <a:t>Człowiek i historia w dramatach Tadeusza Micińskiego</a:t>
            </a:r>
            <a:r>
              <a:rPr lang="pl-PL" dirty="0"/>
              <a:t>, Opole 2009, s. 118, 149-150.</a:t>
            </a:r>
          </a:p>
          <a:p>
            <a:pPr marL="0" indent="0">
              <a:buNone/>
            </a:pPr>
            <a:endParaRPr lang="pl-PL" dirty="0"/>
          </a:p>
        </p:txBody>
      </p:sp>
      <p:pic>
        <p:nvPicPr>
          <p:cNvPr id="6" name="Symbol zastępczy zawartości 5">
            <a:extLst>
              <a:ext uri="{FF2B5EF4-FFF2-40B4-BE49-F238E27FC236}">
                <a16:creationId xmlns:a16="http://schemas.microsoft.com/office/drawing/2014/main" xmlns="" id="{E0080E30-950C-4957-7B9B-E4B08B92CE83}"/>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172200" y="2275781"/>
            <a:ext cx="5181600" cy="3451026"/>
          </a:xfrm>
        </p:spPr>
      </p:pic>
    </p:spTree>
    <p:extLst>
      <p:ext uri="{BB962C8B-B14F-4D97-AF65-F5344CB8AC3E}">
        <p14:creationId xmlns:p14="http://schemas.microsoft.com/office/powerpoint/2010/main" xmlns="" val="331369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0A8B9AC-AF5E-001B-0DE8-6BC80BAE78F5}"/>
              </a:ext>
            </a:extLst>
          </p:cNvPr>
          <p:cNvSpPr>
            <a:spLocks noGrp="1"/>
          </p:cNvSpPr>
          <p:nvPr>
            <p:ph type="title"/>
          </p:nvPr>
        </p:nvSpPr>
        <p:spPr/>
        <p:txBody>
          <a:bodyPr/>
          <a:lstStyle/>
          <a:p>
            <a:pPr algn="ctr"/>
            <a:r>
              <a:rPr lang="en-US" dirty="0"/>
              <a:t>Polish history as a "true temple of chaos"</a:t>
            </a:r>
            <a:br>
              <a:rPr lang="en-US" dirty="0"/>
            </a:br>
            <a:endParaRPr lang="pl-PL" dirty="0"/>
          </a:p>
        </p:txBody>
      </p:sp>
      <p:sp>
        <p:nvSpPr>
          <p:cNvPr id="3" name="Symbol zastępczy zawartości 2">
            <a:extLst>
              <a:ext uri="{FF2B5EF4-FFF2-40B4-BE49-F238E27FC236}">
                <a16:creationId xmlns:a16="http://schemas.microsoft.com/office/drawing/2014/main" xmlns="" id="{72F53180-C2BE-AF60-AB42-D571B5214673}"/>
              </a:ext>
            </a:extLst>
          </p:cNvPr>
          <p:cNvSpPr>
            <a:spLocks noGrp="1"/>
          </p:cNvSpPr>
          <p:nvPr>
            <p:ph sz="half" idx="1"/>
          </p:nvPr>
        </p:nvSpPr>
        <p:spPr>
          <a:xfrm>
            <a:off x="393192" y="1825624"/>
            <a:ext cx="6053328" cy="4940935"/>
          </a:xfrm>
        </p:spPr>
        <p:txBody>
          <a:bodyPr>
            <a:normAutofit fontScale="70000" lnSpcReduction="20000"/>
          </a:bodyPr>
          <a:lstStyle/>
          <a:p>
            <a:pPr marL="0" indent="0">
              <a:buNone/>
            </a:pPr>
            <a:r>
              <a:rPr lang="pl-PL" dirty="0"/>
              <a:t>„</a:t>
            </a:r>
            <a:r>
              <a:rPr lang="en-US" dirty="0"/>
              <a:t>Tadeusz </a:t>
            </a:r>
            <a:r>
              <a:rPr lang="en-US" dirty="0" err="1"/>
              <a:t>Miciński</a:t>
            </a:r>
            <a:r>
              <a:rPr lang="en-US" dirty="0"/>
              <a:t> irritates his audience with thematic, stylistic, and genre syncretism, and a constant search for new forms of expression. The poet does not allow for easy solutions. He is certainly close to the spirit of Romanticism, born of protest against all that is dogmatic</a:t>
            </a:r>
            <a:r>
              <a:rPr lang="pl-PL" dirty="0"/>
              <a:t>”</a:t>
            </a:r>
            <a:r>
              <a:rPr lang="en-US" dirty="0"/>
              <a:t>.</a:t>
            </a:r>
            <a:endParaRPr lang="pl-PL" dirty="0"/>
          </a:p>
          <a:p>
            <a:pPr marL="0" indent="0">
              <a:buNone/>
            </a:pPr>
            <a:r>
              <a:rPr lang="pl-PL" dirty="0"/>
              <a:t>„</a:t>
            </a:r>
            <a:r>
              <a:rPr lang="en-US" dirty="0"/>
              <a:t>Tadeusz </a:t>
            </a:r>
            <a:r>
              <a:rPr lang="en-US" dirty="0" err="1"/>
              <a:t>Miciński</a:t>
            </a:r>
            <a:r>
              <a:rPr lang="en-US" dirty="0"/>
              <a:t> has created a true temple of chaos with a dynamic center, as if enchanted in mad motion. This place is inhabited by deformed characters, subservient to the player – the devil</a:t>
            </a:r>
            <a:r>
              <a:rPr lang="pl-PL" dirty="0"/>
              <a:t>”</a:t>
            </a:r>
            <a:r>
              <a:rPr lang="en-US" dirty="0"/>
              <a:t>.</a:t>
            </a:r>
            <a:endParaRPr lang="pl-PL" dirty="0"/>
          </a:p>
          <a:p>
            <a:pPr marL="0" indent="0">
              <a:buNone/>
            </a:pPr>
            <a:r>
              <a:rPr lang="pl-PL" dirty="0"/>
              <a:t>„</a:t>
            </a:r>
            <a:r>
              <a:rPr lang="en-US" dirty="0"/>
              <a:t>The story in </a:t>
            </a:r>
            <a:r>
              <a:rPr lang="en-US" dirty="0" err="1"/>
              <a:t>Miciński</a:t>
            </a:r>
            <a:r>
              <a:rPr lang="pl-PL" dirty="0"/>
              <a:t>’</a:t>
            </a:r>
            <a:r>
              <a:rPr lang="en-US" dirty="0"/>
              <a:t>s drama unfolds on all levels, making it irritating with its multiplicity of meanings, but its deeper meaning remains a mystery. It also seems that each generation tries to generate its own mythology, dressing its heroes in various masks. However, behind the historical reality lurks a void. Dead forms cleverly pretend to be real, value-filled life</a:t>
            </a:r>
            <a:r>
              <a:rPr lang="pl-PL" dirty="0"/>
              <a:t>”</a:t>
            </a:r>
            <a:r>
              <a:rPr lang="en-US" dirty="0"/>
              <a:t>.</a:t>
            </a:r>
          </a:p>
          <a:p>
            <a:pPr marL="0" indent="0">
              <a:buNone/>
            </a:pPr>
            <a:r>
              <a:rPr lang="en-US" dirty="0"/>
              <a:t>S. Brzozowska, </a:t>
            </a:r>
            <a:r>
              <a:rPr lang="en-US" i="1" dirty="0"/>
              <a:t>Chaos presented in "Polish Thermopylae"</a:t>
            </a:r>
            <a:r>
              <a:rPr lang="en-US" dirty="0"/>
              <a:t>, [in:] the same, </a:t>
            </a:r>
            <a:r>
              <a:rPr lang="en-US" i="1" dirty="0"/>
              <a:t>Man and history in the dramas of Tadeusz </a:t>
            </a:r>
            <a:r>
              <a:rPr lang="en-US" i="1" dirty="0" err="1"/>
              <a:t>Miciński</a:t>
            </a:r>
            <a:r>
              <a:rPr lang="en-US" dirty="0"/>
              <a:t>, Opole 2009, pp. 118, 149-150.</a:t>
            </a:r>
          </a:p>
          <a:p>
            <a:pPr marL="0" indent="0">
              <a:buNone/>
            </a:pPr>
            <a:endParaRPr lang="en-US" dirty="0"/>
          </a:p>
          <a:p>
            <a:pPr marL="0" indent="0">
              <a:buNone/>
            </a:pPr>
            <a:endParaRPr lang="en-US" dirty="0"/>
          </a:p>
          <a:p>
            <a:pPr marL="0" indent="0">
              <a:buNone/>
            </a:pPr>
            <a:endParaRPr lang="pl-PL" dirty="0"/>
          </a:p>
        </p:txBody>
      </p:sp>
      <p:pic>
        <p:nvPicPr>
          <p:cNvPr id="6" name="Symbol zastępczy zawartości 5">
            <a:extLst>
              <a:ext uri="{FF2B5EF4-FFF2-40B4-BE49-F238E27FC236}">
                <a16:creationId xmlns:a16="http://schemas.microsoft.com/office/drawing/2014/main" xmlns="" id="{516E4D34-6097-1CCC-6758-DB5230A8F7FB}"/>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931152" y="1825624"/>
            <a:ext cx="3463599" cy="4618133"/>
          </a:xfrm>
        </p:spPr>
      </p:pic>
    </p:spTree>
    <p:extLst>
      <p:ext uri="{BB962C8B-B14F-4D97-AF65-F5344CB8AC3E}">
        <p14:creationId xmlns:p14="http://schemas.microsoft.com/office/powerpoint/2010/main" xmlns="" val="132500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5B90B0E-CF09-7F48-DBE8-DA2FCEC1CDEE}"/>
              </a:ext>
            </a:extLst>
          </p:cNvPr>
          <p:cNvSpPr>
            <a:spLocks noGrp="1"/>
          </p:cNvSpPr>
          <p:nvPr>
            <p:ph type="title"/>
          </p:nvPr>
        </p:nvSpPr>
        <p:spPr/>
        <p:txBody>
          <a:bodyPr>
            <a:normAutofit fontScale="90000"/>
          </a:bodyPr>
          <a:lstStyle/>
          <a:p>
            <a:pPr algn="ctr"/>
            <a:r>
              <a:rPr lang="pl-PL" dirty="0"/>
              <a:t>„Mało osiągalna i trudna do namierzenia”. A może w ogóle nie do zrealizowania? Transcendencja u Micińskiego</a:t>
            </a:r>
          </a:p>
        </p:txBody>
      </p:sp>
      <p:sp>
        <p:nvSpPr>
          <p:cNvPr id="3" name="Symbol zastępczy zawartości 2">
            <a:extLst>
              <a:ext uri="{FF2B5EF4-FFF2-40B4-BE49-F238E27FC236}">
                <a16:creationId xmlns:a16="http://schemas.microsoft.com/office/drawing/2014/main" xmlns="" id="{A36F71EC-3FC5-74E5-8815-92CC6A68A769}"/>
              </a:ext>
            </a:extLst>
          </p:cNvPr>
          <p:cNvSpPr>
            <a:spLocks noGrp="1"/>
          </p:cNvSpPr>
          <p:nvPr>
            <p:ph sz="half" idx="1"/>
          </p:nvPr>
        </p:nvSpPr>
        <p:spPr>
          <a:xfrm>
            <a:off x="292608" y="1901952"/>
            <a:ext cx="5550408" cy="4828032"/>
          </a:xfrm>
        </p:spPr>
        <p:txBody>
          <a:bodyPr>
            <a:normAutofit fontScale="85000" lnSpcReduction="20000"/>
          </a:bodyPr>
          <a:lstStyle/>
          <a:p>
            <a:pPr marL="0" indent="0">
              <a:buNone/>
            </a:pPr>
            <a:r>
              <a:rPr lang="pl-PL" dirty="0"/>
              <a:t>„W </a:t>
            </a:r>
            <a:r>
              <a:rPr lang="pl-PL" i="1" dirty="0"/>
              <a:t>Termopilach polskich </a:t>
            </a:r>
            <a:r>
              <a:rPr lang="pl-PL" dirty="0"/>
              <a:t>wyraźne odwołania do mitów nie decydują jeszcze o rządzącym w dramacie porządku mitycznym, lecz stanowią komplementarną i dokładnie przemieszaną z historią powierzchnię zdarzeń. […] Celem jednostki jest transcendencja, jednak w gąszczu wzorców kultury – mitów, obrzędów, magii, społecznych klisz – staje się ona coraz mniej osiągalna, a nawet trudna do namierzenia. […] Miciński wyznaczył odbiorcy niewykonalne zadanie: z wycinków historii i mitów należy zrekonstruować sensowną i spójną całość; obraz tej całości może jest kluczem do historiozofii. Ale mozaika </a:t>
            </a:r>
            <a:r>
              <a:rPr lang="pl-PL" i="1" dirty="0"/>
              <a:t>Termopil</a:t>
            </a:r>
            <a:r>
              <a:rPr lang="pl-PL" dirty="0"/>
              <a:t> nie pozwala się ułożyć w czytelny obraz” (Brzozowska 163).</a:t>
            </a:r>
          </a:p>
        </p:txBody>
      </p:sp>
      <p:pic>
        <p:nvPicPr>
          <p:cNvPr id="10" name="Symbol zastępczy zawartości 9">
            <a:extLst>
              <a:ext uri="{FF2B5EF4-FFF2-40B4-BE49-F238E27FC236}">
                <a16:creationId xmlns:a16="http://schemas.microsoft.com/office/drawing/2014/main" xmlns="" id="{B97B338F-B982-96F6-D7A0-0534417D1DFB}"/>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172202" y="2275782"/>
            <a:ext cx="5205058" cy="3466650"/>
          </a:xfrm>
        </p:spPr>
      </p:pic>
    </p:spTree>
    <p:extLst>
      <p:ext uri="{BB962C8B-B14F-4D97-AF65-F5344CB8AC3E}">
        <p14:creationId xmlns:p14="http://schemas.microsoft.com/office/powerpoint/2010/main" xmlns="" val="25110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CF3AF25-F10A-E310-C63A-6C37F23E8D3B}"/>
              </a:ext>
            </a:extLst>
          </p:cNvPr>
          <p:cNvSpPr>
            <a:spLocks noGrp="1"/>
          </p:cNvSpPr>
          <p:nvPr>
            <p:ph type="title"/>
          </p:nvPr>
        </p:nvSpPr>
        <p:spPr/>
        <p:txBody>
          <a:bodyPr>
            <a:normAutofit fontScale="90000"/>
          </a:bodyPr>
          <a:lstStyle/>
          <a:p>
            <a:pPr algn="ctr"/>
            <a:r>
              <a:rPr lang="pl-PL" sz="3600" dirty="0"/>
              <a:t>„</a:t>
            </a:r>
            <a:r>
              <a:rPr lang="en-US" sz="3600" dirty="0"/>
              <a:t>Unattainable and difficult to track</a:t>
            </a:r>
            <a:r>
              <a:rPr lang="pl-PL" sz="3600" dirty="0"/>
              <a:t>”</a:t>
            </a:r>
            <a:r>
              <a:rPr lang="en-US" sz="3600" dirty="0"/>
              <a:t>. Or perhaps impossible to achieve at all? Transcendence in </a:t>
            </a:r>
            <a:r>
              <a:rPr lang="en-US" sz="3600" dirty="0" err="1"/>
              <a:t>Miciński</a:t>
            </a:r>
            <a:r>
              <a:rPr lang="pl-PL" sz="3600" dirty="0"/>
              <a:t>’</a:t>
            </a:r>
            <a:r>
              <a:rPr lang="en-US" sz="3600" dirty="0"/>
              <a:t>s </a:t>
            </a:r>
            <a:r>
              <a:rPr lang="pl-PL" sz="3600" dirty="0"/>
              <a:t>drama</a:t>
            </a:r>
            <a:r>
              <a:rPr lang="en-US" dirty="0"/>
              <a:t/>
            </a:r>
            <a:br>
              <a:rPr lang="en-US" dirty="0"/>
            </a:br>
            <a:endParaRPr lang="pl-PL" dirty="0"/>
          </a:p>
        </p:txBody>
      </p:sp>
      <p:sp>
        <p:nvSpPr>
          <p:cNvPr id="3" name="Symbol zastępczy zawartości 2">
            <a:extLst>
              <a:ext uri="{FF2B5EF4-FFF2-40B4-BE49-F238E27FC236}">
                <a16:creationId xmlns:a16="http://schemas.microsoft.com/office/drawing/2014/main" xmlns="" id="{FBE01E55-8FBC-B369-C5AC-8420478CBC1B}"/>
              </a:ext>
            </a:extLst>
          </p:cNvPr>
          <p:cNvSpPr>
            <a:spLocks noGrp="1"/>
          </p:cNvSpPr>
          <p:nvPr>
            <p:ph sz="half" idx="1"/>
          </p:nvPr>
        </p:nvSpPr>
        <p:spPr/>
        <p:txBody>
          <a:bodyPr>
            <a:normAutofit fontScale="77500" lnSpcReduction="20000"/>
          </a:bodyPr>
          <a:lstStyle/>
          <a:p>
            <a:pPr marL="0" indent="0">
              <a:buNone/>
            </a:pPr>
            <a:r>
              <a:rPr lang="en-US" dirty="0"/>
              <a:t>"In </a:t>
            </a:r>
            <a:r>
              <a:rPr lang="en-US" i="1" dirty="0"/>
              <a:t>Polish Thermopylae</a:t>
            </a:r>
            <a:r>
              <a:rPr lang="en-US" dirty="0"/>
              <a:t>, explicit references to myths do not yet determine the mythical order that governs the drama, but constitute a complementary surface of events, thoroughly interwoven with history. […] The individual</a:t>
            </a:r>
            <a:r>
              <a:rPr lang="pl-PL" dirty="0"/>
              <a:t>’</a:t>
            </a:r>
            <a:r>
              <a:rPr lang="en-US" dirty="0"/>
              <a:t>s goal is transcendence, but in the </a:t>
            </a:r>
            <a:r>
              <a:rPr lang="pl-PL" dirty="0" err="1"/>
              <a:t>jungle</a:t>
            </a:r>
            <a:r>
              <a:rPr lang="en-US" dirty="0"/>
              <a:t> of cultural patterns – myths, rituals, magic, social clichés – it becomes increasingly less attainable, and even difficult to locate. […] </a:t>
            </a:r>
            <a:r>
              <a:rPr lang="en-US" dirty="0" err="1"/>
              <a:t>Miciński</a:t>
            </a:r>
            <a:r>
              <a:rPr lang="en-US" dirty="0"/>
              <a:t> has set the reader an impossible task: from fragments of history and myths, a sensible and coherent whole must be reconstructed; the image of this whole may be the key to </a:t>
            </a:r>
            <a:r>
              <a:rPr lang="en-US" dirty="0" err="1"/>
              <a:t>historiosophy</a:t>
            </a:r>
            <a:r>
              <a:rPr lang="en-US" dirty="0"/>
              <a:t>. But the mosaic of </a:t>
            </a:r>
            <a:r>
              <a:rPr lang="en-US" i="1" dirty="0"/>
              <a:t>Thermopylae</a:t>
            </a:r>
            <a:r>
              <a:rPr lang="en-US" dirty="0"/>
              <a:t> refuses to be arranged into a clear picture" (Brzozowska 163).</a:t>
            </a:r>
          </a:p>
          <a:p>
            <a:pPr marL="0" indent="0">
              <a:buNone/>
            </a:pPr>
            <a:endParaRPr lang="pl-PL" dirty="0"/>
          </a:p>
        </p:txBody>
      </p:sp>
      <p:pic>
        <p:nvPicPr>
          <p:cNvPr id="6" name="Symbol zastępczy zawartości 5">
            <a:extLst>
              <a:ext uri="{FF2B5EF4-FFF2-40B4-BE49-F238E27FC236}">
                <a16:creationId xmlns:a16="http://schemas.microsoft.com/office/drawing/2014/main" xmlns="" id="{DCA23D16-8C61-0EA7-4309-ADC44C07F6CC}"/>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259861" y="2331720"/>
            <a:ext cx="5319211" cy="3547872"/>
          </a:xfrm>
        </p:spPr>
      </p:pic>
    </p:spTree>
    <p:extLst>
      <p:ext uri="{BB962C8B-B14F-4D97-AF65-F5344CB8AC3E}">
        <p14:creationId xmlns:p14="http://schemas.microsoft.com/office/powerpoint/2010/main" xmlns="" val="331575963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3475</Words>
  <Application>Microsoft Office PowerPoint</Application>
  <PresentationFormat>Niestandardowy</PresentationFormat>
  <Paragraphs>74</Paragraphs>
  <Slides>24</Slides>
  <Notes>1</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Motyw pakietu Office</vt:lpstr>
      <vt:lpstr>Termopile Polskie. Wprowadzenie do dramatu Tadeusza Micińskiego i spektaklu w reżyserii Jana Klaty   Polish Thermopylae. Introduction to drama of Tadeusz Miciński and to play directed by Jan Klata</vt:lpstr>
      <vt:lpstr>Tadeusz Miciński (Łódź 1873-Czertyków 1918)</vt:lpstr>
      <vt:lpstr>Tadeusz Miciński (Łódź 1873-Czertyków 1918)</vt:lpstr>
      <vt:lpstr>Zamysł i czas powstania dramatu: 1913/1914</vt:lpstr>
      <vt:lpstr>The concept and time of creating the text: 1913/1914 </vt:lpstr>
      <vt:lpstr>Polska historia jako „prawdziwa świątynia chaosu”</vt:lpstr>
      <vt:lpstr>Polish history as a "true temple of chaos" </vt:lpstr>
      <vt:lpstr>„Mało osiągalna i trudna do namierzenia”. A może w ogóle nie do zrealizowania? Transcendencja u Micińskiego</vt:lpstr>
      <vt:lpstr>„Unattainable and difficult to track”. Or perhaps impossible to achieve at all? Transcendence in Miciński’s drama </vt:lpstr>
      <vt:lpstr>Romantyczne inspiracje Micińskiego – Juliusz Słowacki, Lilla Weneda (dyskusyjna anielskość Wenedów)</vt:lpstr>
      <vt:lpstr>Inspirations of Miciński – Polish Romanticism: Juliusz Słowacki, Lilla Weneda (the debatable angelicness of Weneds)</vt:lpstr>
      <vt:lpstr>Barokowe inspiracje Micińskiego – Pedro Calderón de la Barca, Życie snem (oniryzm w perspektywie polskiej epoki zygmuntowskiej)</vt:lpstr>
      <vt:lpstr>Inspirations of Miciński – Spanish Baroque: Pedro Calderón de la Barca, Life is a Dream (oneiric vision of Polish history in the epoch of Kings Sigismunds I-III).</vt:lpstr>
      <vt:lpstr>Przestrzeń i metaforyka przestrzenna w Termopilach polskich. Space and spatial metaphors in Polish Thermopylae</vt:lpstr>
      <vt:lpstr>Dramat jako dar w stulecie „bitwy narodów”</vt:lpstr>
      <vt:lpstr>Drama as a Gift on the Centenary of the "Battle of the Nations" </vt:lpstr>
      <vt:lpstr>Poziomy przestrzeni a poziomy dziania się. Nietłumaczona, ale i niewytłumaczalna wielość poziomów akcji</vt:lpstr>
      <vt:lpstr>Najważniejsza tradycja duchowa w dziele Micińskiego: lucyferyzm chrystusowy. Jak go rozumieć?</vt:lpstr>
      <vt:lpstr>The most important spiritual tradition in Miciński's work: Christ's Luciferianism. How to understand it?</vt:lpstr>
      <vt:lpstr>Levels of space and levels of action. The inexplicable multiplicity of levels of action. </vt:lpstr>
      <vt:lpstr>Kalejdoskopowy i anarchiczny charakter zdarzeń. Anarracyjność, apsychologiczność, warstwowość</vt:lpstr>
      <vt:lpstr>The kaleidoscopic and anarchic nature of events. An anarrative, apsychological, layered nature.</vt:lpstr>
      <vt:lpstr>Termopile polskie jako theatrum mentis</vt:lpstr>
      <vt:lpstr>Eksperymenty z Hellerau / Experiments from Hellerau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Termopile Polskie. Wprowadzenie do dramatu Tadeusza Micińskiego i spektaklu w reżyserii Jana Klaty   Polish Thermopylae. Introduction to drama of Tadeusz Miciński and to play directed by Jan Klata</dc:title>
  <dc:creator>Karol1986</dc:creator>
  <cp:lastModifiedBy>mirek mirek</cp:lastModifiedBy>
  <cp:revision>20</cp:revision>
  <dcterms:created xsi:type="dcterms:W3CDTF">2026-01-14T06:17:45Z</dcterms:created>
  <dcterms:modified xsi:type="dcterms:W3CDTF">2026-01-14T14:47:43Z</dcterms:modified>
</cp:coreProperties>
</file>